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6" r:id="rId19"/>
    <p:sldId id="277" r:id="rId20"/>
    <p:sldId id="278" r:id="rId21"/>
    <p:sldId id="279" r:id="rId22"/>
    <p:sldId id="280" r:id="rId23"/>
    <p:sldId id="281" r:id="rId24"/>
    <p:sldId id="282" r:id="rId25"/>
    <p:sldId id="283" r:id="rId26"/>
    <p:sldId id="284" r:id="rId27"/>
    <p:sldId id="298" r:id="rId28"/>
    <p:sldId id="300" r:id="rId29"/>
    <p:sldId id="301" r:id="rId30"/>
    <p:sldId id="302"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86418"/>
  </p:normalViewPr>
  <p:slideViewPr>
    <p:cSldViewPr snapToGrid="0" snapToObjects="1">
      <p:cViewPr varScale="1">
        <p:scale>
          <a:sx n="112" d="100"/>
          <a:sy n="112" d="100"/>
        </p:scale>
        <p:origin x="1176" y="192"/>
      </p:cViewPr>
      <p:guideLst>
        <p:guide orient="horz" pos="2160"/>
        <p:guide pos="2880"/>
      </p:guideLst>
    </p:cSldViewPr>
  </p:slideViewPr>
  <p:outlineViewPr>
    <p:cViewPr>
      <p:scale>
        <a:sx n="33" d="100"/>
        <a:sy n="33" d="100"/>
      </p:scale>
      <p:origin x="0" y="-213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A085EB-609A-C749-8338-6E60437699B4}" type="datetimeFigureOut">
              <a:rPr lang="en-US" smtClean="0"/>
              <a:pPr/>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085EB-609A-C749-8338-6E60437699B4}" type="datetimeFigureOut">
              <a:rPr lang="en-US" smtClean="0"/>
              <a:pPr/>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085EB-609A-C749-8338-6E60437699B4}" type="datetimeFigureOut">
              <a:rPr lang="en-US" smtClean="0"/>
              <a:pPr/>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085EB-609A-C749-8338-6E60437699B4}" type="datetimeFigureOut">
              <a:rPr lang="en-US" smtClean="0"/>
              <a:pPr/>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A085EB-609A-C749-8338-6E60437699B4}" type="datetimeFigureOut">
              <a:rPr lang="en-US" smtClean="0"/>
              <a:pPr/>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A085EB-609A-C749-8338-6E60437699B4}" type="datetimeFigureOut">
              <a:rPr lang="en-US" smtClean="0"/>
              <a:pPr/>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A085EB-609A-C749-8338-6E60437699B4}" type="datetimeFigureOut">
              <a:rPr lang="en-US" smtClean="0"/>
              <a:pPr/>
              <a:t>12/4/17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A085EB-609A-C749-8338-6E60437699B4}" type="datetimeFigureOut">
              <a:rPr lang="en-US" smtClean="0"/>
              <a:pPr/>
              <a:t>12/4/17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085EB-609A-C749-8338-6E60437699B4}" type="datetimeFigureOut">
              <a:rPr lang="en-US" smtClean="0"/>
              <a:pPr/>
              <a:t>12/4/17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085EB-609A-C749-8338-6E60437699B4}" type="datetimeFigureOut">
              <a:rPr lang="en-US" smtClean="0"/>
              <a:pPr/>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085EB-609A-C749-8338-6E60437699B4}" type="datetimeFigureOut">
              <a:rPr lang="en-US" smtClean="0"/>
              <a:pPr/>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458-F3F2-BA41-B6E1-0DCFF22A4B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085EB-609A-C749-8338-6E60437699B4}" type="datetimeFigureOut">
              <a:rPr lang="en-US" smtClean="0"/>
              <a:pPr/>
              <a:t>12/4/17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8D458-F3F2-BA41-B6E1-0DCFF22A4B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93551"/>
            <a:ext cx="7772400" cy="1906899"/>
          </a:xfrm>
        </p:spPr>
        <p:txBody>
          <a:bodyPr>
            <a:normAutofit fontScale="90000"/>
          </a:bodyPr>
          <a:lstStyle/>
          <a:p>
            <a:r>
              <a:rPr lang="en-US" dirty="0" err="1"/>
              <a:t>Benardete’s</a:t>
            </a:r>
            <a:r>
              <a:rPr lang="en-US" dirty="0"/>
              <a:t> Grim Reaper Paradox and the Necessary Finitude of Time</a:t>
            </a:r>
            <a:br>
              <a:rPr lang="en-US" dirty="0"/>
            </a:br>
            <a:endParaRPr lang="en-US" dirty="0"/>
          </a:p>
        </p:txBody>
      </p:sp>
      <p:sp>
        <p:nvSpPr>
          <p:cNvPr id="3" name="Subtitle 2"/>
          <p:cNvSpPr>
            <a:spLocks noGrp="1"/>
          </p:cNvSpPr>
          <p:nvPr>
            <p:ph type="subTitle" idx="1"/>
          </p:nvPr>
        </p:nvSpPr>
        <p:spPr>
          <a:xfrm>
            <a:off x="1371600" y="3600450"/>
            <a:ext cx="6400800" cy="2038350"/>
          </a:xfrm>
        </p:spPr>
        <p:txBody>
          <a:bodyPr>
            <a:normAutofit fontScale="77500" lnSpcReduction="20000"/>
          </a:bodyPr>
          <a:lstStyle/>
          <a:p>
            <a:r>
              <a:rPr lang="en-US" dirty="0" smtClean="0">
                <a:solidFill>
                  <a:schemeClr val="tx1"/>
                </a:solidFill>
              </a:rPr>
              <a:t>Rob Koons, Univ. of Texas</a:t>
            </a:r>
          </a:p>
          <a:p>
            <a:r>
              <a:rPr lang="en-US" dirty="0" err="1" smtClean="0">
                <a:solidFill>
                  <a:schemeClr val="tx1"/>
                </a:solidFill>
              </a:rPr>
              <a:t>koons@austin.utexas.edu</a:t>
            </a:r>
            <a:endParaRPr lang="en-US" dirty="0" smtClean="0">
              <a:solidFill>
                <a:schemeClr val="tx1"/>
              </a:solidFill>
            </a:endParaRPr>
          </a:p>
          <a:p>
            <a:r>
              <a:rPr lang="en-US" dirty="0" smtClean="0">
                <a:solidFill>
                  <a:schemeClr val="tx1"/>
                </a:solidFill>
              </a:rPr>
              <a:t>Reasons to Believe</a:t>
            </a:r>
          </a:p>
          <a:p>
            <a:r>
              <a:rPr lang="en-US" dirty="0" smtClean="0">
                <a:solidFill>
                  <a:schemeClr val="tx1"/>
                </a:solidFill>
              </a:rPr>
              <a:t>Austin, </a:t>
            </a:r>
            <a:r>
              <a:rPr lang="en-US" dirty="0" smtClean="0">
                <a:solidFill>
                  <a:schemeClr val="tx1"/>
                </a:solidFill>
              </a:rPr>
              <a:t>Texas</a:t>
            </a:r>
          </a:p>
          <a:p>
            <a:r>
              <a:rPr lang="en-US" dirty="0" smtClean="0">
                <a:solidFill>
                  <a:schemeClr val="tx1"/>
                </a:solidFill>
              </a:rPr>
              <a:t>Dec. 9, </a:t>
            </a:r>
            <a:r>
              <a:rPr lang="en-US" dirty="0" smtClean="0">
                <a:solidFill>
                  <a:schemeClr val="tx1"/>
                </a:solidFill>
              </a:rPr>
              <a:t>2016</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Inconsistent Set</a:t>
            </a:r>
            <a:endParaRPr lang="en-US" dirty="0"/>
          </a:p>
        </p:txBody>
      </p:sp>
      <p:sp>
        <p:nvSpPr>
          <p:cNvPr id="3" name="Content Placeholder 2"/>
          <p:cNvSpPr>
            <a:spLocks noGrp="1"/>
          </p:cNvSpPr>
          <p:nvPr>
            <p:ph idx="1"/>
          </p:nvPr>
        </p:nvSpPr>
        <p:spPr/>
        <p:txBody>
          <a:bodyPr/>
          <a:lstStyle/>
          <a:p>
            <a:r>
              <a:rPr lang="en-US" b="1" dirty="0"/>
              <a:t>Proposition 1: Possible Grim Reaper.</a:t>
            </a:r>
            <a:r>
              <a:rPr lang="en-US" dirty="0"/>
              <a:t> It is possible that there exist a Grim Reaper and an interval of time </a:t>
            </a:r>
            <a:r>
              <a:rPr lang="en-US" dirty="0" err="1"/>
              <a:t>t</a:t>
            </a:r>
            <a:r>
              <a:rPr lang="en-US" dirty="0"/>
              <a:t> such that the GR has the power and disposition to issue a warrant  that persists until the end of </a:t>
            </a:r>
            <a:r>
              <a:rPr lang="en-US" dirty="0" err="1"/>
              <a:t>t</a:t>
            </a:r>
            <a:r>
              <a:rPr lang="en-US" dirty="0"/>
              <a:t> if and only if no warrant existed at the beginning of </a:t>
            </a:r>
            <a:r>
              <a:rPr lang="en-US" dirty="0" err="1"/>
              <a:t>t</a:t>
            </a:r>
            <a:r>
              <a:rPr lang="en-US" dirty="0"/>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Proposition 2: A Patchwork Principle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David K. Lewis, “Postscripts to ‘Survival and Identity,’” in </a:t>
            </a:r>
            <a:r>
              <a:rPr lang="en-US" i="1" dirty="0" smtClean="0"/>
              <a:t>Philosophical Papers, Volume 1 </a:t>
            </a:r>
            <a:r>
              <a:rPr lang="en-US" dirty="0" smtClean="0"/>
              <a:t>(Oxford University Press, 1983).</a:t>
            </a:r>
          </a:p>
          <a:p>
            <a:r>
              <a:rPr lang="en-US" dirty="0" smtClean="0"/>
              <a:t>“Here </a:t>
            </a:r>
            <a:r>
              <a:rPr lang="en-US" dirty="0"/>
              <a:t>I rely on a </a:t>
            </a:r>
            <a:r>
              <a:rPr lang="en-US" i="1" dirty="0"/>
              <a:t>patchwork principle </a:t>
            </a:r>
            <a:r>
              <a:rPr lang="en-US" dirty="0"/>
              <a:t>for possibility: if it is possible that X happen intrinsically in a spatiotemporal region, and if it is likewise possible that Y happen in a region, then also it is possible that both X and Y happen in two distinct but adjacent regions. There are no necessary incompatibilities between distinct existences. Anything can follow </a:t>
            </a:r>
            <a:r>
              <a:rPr lang="en-US"/>
              <a:t>anything</a:t>
            </a:r>
            <a:r>
              <a:rPr lang="en-US" smtClean="0"/>
              <a:t>.” </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Patchwork Idea</a:t>
            </a:r>
            <a:endParaRPr lang="en-US" dirty="0"/>
          </a:p>
        </p:txBody>
      </p:sp>
      <p:sp>
        <p:nvSpPr>
          <p:cNvPr id="3" name="Content Placeholder 2"/>
          <p:cNvSpPr>
            <a:spLocks noGrp="1"/>
          </p:cNvSpPr>
          <p:nvPr>
            <p:ph idx="1"/>
          </p:nvPr>
        </p:nvSpPr>
        <p:spPr/>
        <p:txBody>
          <a:bodyPr/>
          <a:lstStyle/>
          <a:p>
            <a:r>
              <a:rPr lang="en-US" dirty="0" smtClean="0"/>
              <a:t>Start with some possible patches: an event, situation or scenario, wholly contained within some region of space and time. The specified qualities must be intrinsic to some things in the region at the relevant times.</a:t>
            </a:r>
          </a:p>
          <a:p>
            <a:r>
              <a:rPr lang="en-US" dirty="0" smtClean="0"/>
              <a:t>Add a possible spatio-temporal arrangement: a set of non-overlapping regions, each large enough to contain one of the scenarios.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Patchwork Idea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Result: a “quilt”. A possible world in which the possible scenarios co-exist, standing in the possible arrangement in space and time.</a:t>
            </a:r>
          </a:p>
          <a:p>
            <a:r>
              <a:rPr lang="en-US" dirty="0" smtClean="0"/>
              <a:t>Why? Any set of intrinsically specified possibilities are “compossible” (possibly realized together), so long as we can find enough “room” for all of them.</a:t>
            </a:r>
          </a:p>
          <a:p>
            <a:r>
              <a:rPr lang="en-US" dirty="0" smtClean="0"/>
              <a:t>The patchwork model is crucial for our knowledge of what is possible, since we cannot directly perceive what is </a:t>
            </a:r>
            <a:r>
              <a:rPr lang="en-US" b="1" dirty="0" smtClean="0"/>
              <a:t>merely</a:t>
            </a:r>
            <a:r>
              <a:rPr lang="en-US" dirty="0" smtClean="0"/>
              <a:t> possible.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Infinitary Patchwork Principle</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Proposition 2: Infinitary Patchwork.</a:t>
            </a:r>
            <a:r>
              <a:rPr lang="en-US" dirty="0" smtClean="0"/>
              <a:t> If there is a possible world W</a:t>
            </a:r>
            <a:r>
              <a:rPr lang="en-US" baseline="-25000" dirty="0" smtClean="0"/>
              <a:t>1</a:t>
            </a:r>
            <a:r>
              <a:rPr lang="en-US" dirty="0" smtClean="0"/>
              <a:t> containing some (intrinsically-specified) scenario </a:t>
            </a:r>
            <a:r>
              <a:rPr lang="en-US" b="1" dirty="0" smtClean="0"/>
              <a:t>S</a:t>
            </a:r>
            <a:r>
              <a:rPr lang="en-US" dirty="0" smtClean="0"/>
              <a:t> within interval </a:t>
            </a:r>
            <a:r>
              <a:rPr lang="en-US" b="1" dirty="0" err="1" smtClean="0"/>
              <a:t>t</a:t>
            </a:r>
            <a:r>
              <a:rPr lang="en-US" dirty="0" smtClean="0"/>
              <a:t>, and there is a possible world W</a:t>
            </a:r>
            <a:r>
              <a:rPr lang="en-US" baseline="-25000" dirty="0" smtClean="0"/>
              <a:t>2</a:t>
            </a:r>
            <a:r>
              <a:rPr lang="en-US" dirty="0" smtClean="0"/>
              <a:t> containing infinitely many non-overlapping intervals similar to </a:t>
            </a:r>
            <a:r>
              <a:rPr lang="en-US" b="1" dirty="0" err="1" smtClean="0"/>
              <a:t>t</a:t>
            </a:r>
            <a:r>
              <a:rPr lang="en-US" dirty="0" smtClean="0"/>
              <a:t>, then there is a possible world W</a:t>
            </a:r>
            <a:r>
              <a:rPr lang="en-US" baseline="-25000" dirty="0" smtClean="0"/>
              <a:t>3</a:t>
            </a:r>
            <a:r>
              <a:rPr lang="en-US" dirty="0" smtClean="0"/>
              <a:t> containing an isomorphic copy of the infinite series in W</a:t>
            </a:r>
            <a:r>
              <a:rPr lang="en-US" baseline="-25000" dirty="0" smtClean="0"/>
              <a:t>2</a:t>
            </a:r>
            <a:r>
              <a:rPr lang="en-US" dirty="0" smtClean="0"/>
              <a:t>, in which every interval of the series contains a duplicate of scenario </a:t>
            </a:r>
            <a:r>
              <a:rPr lang="en-US" b="1" dirty="0" smtClean="0"/>
              <a:t>S</a:t>
            </a:r>
            <a:r>
              <a:rPr lang="en-US"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Proposition 3: Intrinsicality of Powers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The Grim Reaper scenario (as described in Proposition 1) is intrinsic to the Grim Reaper during the interval </a:t>
            </a:r>
            <a:r>
              <a:rPr lang="en-US" dirty="0" err="1" smtClean="0"/>
              <a:t>t</a:t>
            </a:r>
            <a:r>
              <a:rPr lang="en-US" dirty="0" smtClean="0"/>
              <a:t>. </a:t>
            </a:r>
          </a:p>
          <a:p>
            <a:pPr lvl="2"/>
            <a:r>
              <a:rPr lang="en-US" dirty="0" smtClean="0"/>
              <a:t>The Grim Reaper scenario is described in terms of the Grim Reaper’s powers and dispositions to act, not in terms of what the Grim Reaper actually does.</a:t>
            </a:r>
          </a:p>
          <a:p>
            <a:pPr lvl="2"/>
            <a:r>
              <a:rPr lang="en-US" dirty="0" smtClean="0"/>
              <a:t>These include: passive powers (a disposition to receive information from his predecessor), active powers (the power to send information to his successor), and dispositions (the propensity to generate or transmit information according to a certain rule).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Proposition 4: Possible Infinity of the Past</a:t>
            </a:r>
            <a:endParaRPr lang="en-US" dirty="0"/>
          </a:p>
        </p:txBody>
      </p:sp>
      <p:sp>
        <p:nvSpPr>
          <p:cNvPr id="3" name="Content Placeholder 2"/>
          <p:cNvSpPr>
            <a:spLocks noGrp="1"/>
          </p:cNvSpPr>
          <p:nvPr>
            <p:ph idx="1"/>
          </p:nvPr>
        </p:nvSpPr>
        <p:spPr/>
        <p:txBody>
          <a:bodyPr/>
          <a:lstStyle/>
          <a:p>
            <a:pPr>
              <a:buNone/>
            </a:pPr>
            <a:r>
              <a:rPr lang="en-US" dirty="0" smtClean="0"/>
              <a:t>It is possible for there to exist an infinite series of contiguous and non-overlapping intervals, each one earlier than the last.</a:t>
            </a:r>
          </a:p>
          <a:p>
            <a:pPr lvl="2"/>
            <a:r>
              <a:rPr lang="en-US" dirty="0" smtClean="0"/>
              <a:t>The series has a last member (in time), but no earliest member.</a:t>
            </a:r>
          </a:p>
          <a:p>
            <a:pPr lvl="2"/>
            <a:r>
              <a:rPr lang="en-US" dirty="0" smtClean="0"/>
              <a:t>The intervals have to be contiguous or abutting, so there is no worry about action at a temporal or spatial distance.</a:t>
            </a:r>
          </a:p>
          <a:p>
            <a:pPr lvl="2"/>
            <a:r>
              <a:rPr lang="en-US" dirty="0" smtClean="0"/>
              <a:t>If we accept all four principles, the possibility of the Grim Reaper follows logically.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Weakest Link</a:t>
            </a:r>
            <a:endParaRPr lang="en-US" dirty="0"/>
          </a:p>
        </p:txBody>
      </p:sp>
      <p:sp>
        <p:nvSpPr>
          <p:cNvPr id="3" name="Content Placeholder 2"/>
          <p:cNvSpPr>
            <a:spLocks noGrp="1"/>
          </p:cNvSpPr>
          <p:nvPr>
            <p:ph idx="1"/>
          </p:nvPr>
        </p:nvSpPr>
        <p:spPr/>
        <p:txBody>
          <a:bodyPr>
            <a:normAutofit lnSpcReduction="10000"/>
          </a:bodyPr>
          <a:lstStyle/>
          <a:p>
            <a:r>
              <a:rPr lang="en-US" dirty="0" smtClean="0"/>
              <a:t>One of the four propositions must be false.</a:t>
            </a:r>
          </a:p>
          <a:p>
            <a:r>
              <a:rPr lang="en-US" dirty="0" smtClean="0"/>
              <a:t>We have least reason to accept Proposition 4, the possible infinity of the past.</a:t>
            </a:r>
          </a:p>
          <a:p>
            <a:r>
              <a:rPr lang="en-US" dirty="0" smtClean="0"/>
              <a:t>We have no direct experience of an infinite past, nor is one required by our best scientific theories. The Big Bang.</a:t>
            </a:r>
          </a:p>
          <a:p>
            <a:r>
              <a:rPr lang="en-US" dirty="0" smtClean="0"/>
              <a:t>Infinite past seems problematic: John Philoponous and the </a:t>
            </a:r>
            <a:r>
              <a:rPr lang="en-US" dirty="0" err="1" smtClean="0"/>
              <a:t>Kalaam</a:t>
            </a:r>
            <a:r>
              <a:rPr lang="en-US" dirty="0" smtClean="0"/>
              <a:t> tradition (al-</a:t>
            </a:r>
            <a:r>
              <a:rPr lang="en-US" dirty="0" err="1" smtClean="0"/>
              <a:t>Ghazzali</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Objections to the Intrinsicality of the Reaper Scenario</a:t>
            </a:r>
            <a:endParaRPr lang="en-US" dirty="0"/>
          </a:p>
        </p:txBody>
      </p:sp>
      <p:sp>
        <p:nvSpPr>
          <p:cNvPr id="3" name="Content Placeholder 2"/>
          <p:cNvSpPr>
            <a:spLocks noGrp="1"/>
          </p:cNvSpPr>
          <p:nvPr>
            <p:ph idx="1"/>
          </p:nvPr>
        </p:nvSpPr>
        <p:spPr/>
        <p:txBody>
          <a:bodyPr>
            <a:normAutofit lnSpcReduction="10000"/>
          </a:bodyPr>
          <a:lstStyle/>
          <a:p>
            <a:r>
              <a:rPr lang="en-US" dirty="0" smtClean="0"/>
              <a:t>If the Grim Reaper scenario is not intrinsic to the Reaper during the period in question, then we cannot apply the Patchwork Principle to it.</a:t>
            </a:r>
          </a:p>
          <a:p>
            <a:r>
              <a:rPr lang="en-US" dirty="0" smtClean="0"/>
              <a:t>For example: it is possible for Smith to be the tallest person, and it is possible for Jones to be the tallest person, but it is not possible for both Smith and Jones to be the tallest.</a:t>
            </a:r>
          </a:p>
          <a:p>
            <a:r>
              <a:rPr lang="en-US" dirty="0" smtClean="0"/>
              <a:t>Being the tallest person is not intrinsic to Smith or Jones.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GR rule intrinsic to the Reaper?</a:t>
            </a:r>
            <a:endParaRPr lang="en-US" dirty="0"/>
          </a:p>
        </p:txBody>
      </p:sp>
      <p:sp>
        <p:nvSpPr>
          <p:cNvPr id="3" name="Content Placeholder 2"/>
          <p:cNvSpPr>
            <a:spLocks noGrp="1"/>
          </p:cNvSpPr>
          <p:nvPr>
            <p:ph idx="1"/>
          </p:nvPr>
        </p:nvSpPr>
        <p:spPr/>
        <p:txBody>
          <a:bodyPr>
            <a:normAutofit fontScale="92500"/>
          </a:bodyPr>
          <a:lstStyle/>
          <a:p>
            <a:r>
              <a:rPr lang="en-US" dirty="0" smtClean="0"/>
              <a:t>Each Reaper is supposed to ‘act’ just in case no previous Reaper has acted. This doesn’t sound intrinsic to the Reaper in question.</a:t>
            </a:r>
          </a:p>
          <a:p>
            <a:r>
              <a:rPr lang="en-US" dirty="0" smtClean="0"/>
              <a:t>However, suppose that the Reapers are arranged in space and time in such a way that each is contiguous to its predecessor at the beginning of its interval, and with its successor at the end.</a:t>
            </a:r>
          </a:p>
          <a:p>
            <a:r>
              <a:rPr lang="en-US" dirty="0" smtClean="0"/>
              <a:t>Suppose that each Reaper has its own unique ‘signature’.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8840" y="572393"/>
            <a:ext cx="4215632" cy="5020736"/>
          </a:xfrm>
        </p:spPr>
        <p:txBody>
          <a:bodyPr/>
          <a:lstStyle/>
          <a:p>
            <a:r>
              <a:rPr lang="en-US" dirty="0" smtClean="0"/>
              <a:t>The Grim Reaper</a:t>
            </a:r>
            <a:br>
              <a:rPr lang="en-US" dirty="0" smtClean="0"/>
            </a:br>
            <a:r>
              <a:rPr lang="en-US" dirty="0" smtClean="0"/>
              <a:t/>
            </a:r>
            <a:br>
              <a:rPr lang="en-US" dirty="0" smtClean="0"/>
            </a:br>
            <a:r>
              <a:rPr lang="en-US" dirty="0" smtClean="0"/>
              <a:t>Jose </a:t>
            </a:r>
            <a:r>
              <a:rPr lang="en-US" dirty="0" err="1" smtClean="0"/>
              <a:t>Benardete’s</a:t>
            </a:r>
            <a:r>
              <a:rPr lang="en-US" dirty="0" smtClean="0"/>
              <a:t> </a:t>
            </a:r>
            <a:r>
              <a:rPr lang="en-US" i="1" dirty="0" smtClean="0"/>
              <a:t>Infinity: An Essay in Metaphysics </a:t>
            </a:r>
            <a:r>
              <a:rPr lang="en-US" dirty="0" smtClean="0"/>
              <a:t>(1964)</a:t>
            </a:r>
            <a:endParaRPr lang="en-US" dirty="0"/>
          </a:p>
        </p:txBody>
      </p:sp>
      <p:pic>
        <p:nvPicPr>
          <p:cNvPr id="4" name="Picture 3"/>
          <p:cNvPicPr>
            <a:picLocks noChangeAspect="1"/>
          </p:cNvPicPr>
          <p:nvPr/>
        </p:nvPicPr>
        <p:blipFill>
          <a:blip r:embed="rId2"/>
          <a:stretch>
            <a:fillRect/>
          </a:stretch>
        </p:blipFill>
        <p:spPr>
          <a:xfrm>
            <a:off x="721898" y="1600199"/>
            <a:ext cx="3444847" cy="4381363"/>
          </a:xfrm>
          <a:prstGeom prst="rect">
            <a:avLst/>
          </a:prstGeom>
        </p:spPr>
      </p:pic>
      <p:sp>
        <p:nvSpPr>
          <p:cNvPr id="5" name="Oval Callout 4"/>
          <p:cNvSpPr/>
          <p:nvPr/>
        </p:nvSpPr>
        <p:spPr>
          <a:xfrm>
            <a:off x="1239712" y="572393"/>
            <a:ext cx="3219127" cy="1690490"/>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6" name="TextBox 5"/>
          <p:cNvSpPr txBox="1"/>
          <p:nvPr/>
        </p:nvSpPr>
        <p:spPr>
          <a:xfrm>
            <a:off x="1671784" y="965054"/>
            <a:ext cx="2494961" cy="905168"/>
          </a:xfrm>
          <a:prstGeom prst="rect">
            <a:avLst/>
          </a:prstGeom>
          <a:noFill/>
        </p:spPr>
        <p:txBody>
          <a:bodyPr wrap="square" rtlCol="0">
            <a:noAutofit/>
          </a:bodyPr>
          <a:lstStyle/>
          <a:p>
            <a:r>
              <a:rPr lang="en-US" sz="3200" dirty="0" smtClean="0"/>
              <a:t>Death to Fred!</a:t>
            </a: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Signaling Story</a:t>
            </a:r>
            <a:endParaRPr lang="en-US" dirty="0"/>
          </a:p>
        </p:txBody>
      </p:sp>
      <p:sp>
        <p:nvSpPr>
          <p:cNvPr id="3" name="Content Placeholder 2"/>
          <p:cNvSpPr>
            <a:spLocks noGrp="1"/>
          </p:cNvSpPr>
          <p:nvPr>
            <p:ph idx="1"/>
          </p:nvPr>
        </p:nvSpPr>
        <p:spPr/>
        <p:txBody>
          <a:bodyPr>
            <a:normAutofit lnSpcReduction="10000"/>
          </a:bodyPr>
          <a:lstStyle/>
          <a:p>
            <a:r>
              <a:rPr lang="en-US" dirty="0" smtClean="0"/>
              <a:t>Given these assumptions, here is the Signaling version of the Grim Reaper scenario:</a:t>
            </a:r>
          </a:p>
          <a:p>
            <a:pPr lvl="1"/>
            <a:r>
              <a:rPr lang="en-US" dirty="0" smtClean="0"/>
              <a:t>Each Reaper #</a:t>
            </a:r>
            <a:r>
              <a:rPr lang="en-US" dirty="0" err="1" smtClean="0"/>
              <a:t>n</a:t>
            </a:r>
            <a:r>
              <a:rPr lang="en-US" dirty="0" smtClean="0"/>
              <a:t> may receive a signal from his predecessor. The signal either says “No warrant” or “GR #</a:t>
            </a:r>
            <a:r>
              <a:rPr lang="en-US" dirty="0" err="1" smtClean="0"/>
              <a:t>m</a:t>
            </a:r>
            <a:r>
              <a:rPr lang="en-US" dirty="0" smtClean="0"/>
              <a:t> has issued a warrant” (for some </a:t>
            </a:r>
            <a:r>
              <a:rPr lang="en-US" dirty="0" err="1" smtClean="0"/>
              <a:t>m</a:t>
            </a:r>
            <a:r>
              <a:rPr lang="en-US" dirty="0" smtClean="0"/>
              <a:t> &gt; </a:t>
            </a:r>
            <a:r>
              <a:rPr lang="en-US" dirty="0" err="1" smtClean="0"/>
              <a:t>n</a:t>
            </a:r>
            <a:r>
              <a:rPr lang="en-US" dirty="0" smtClean="0"/>
              <a:t>).</a:t>
            </a:r>
          </a:p>
          <a:p>
            <a:pPr lvl="1"/>
            <a:r>
              <a:rPr lang="en-US" dirty="0" smtClean="0"/>
              <a:t>If the Reaper #</a:t>
            </a:r>
            <a:r>
              <a:rPr lang="en-US" dirty="0" err="1" smtClean="0"/>
              <a:t>n</a:t>
            </a:r>
            <a:r>
              <a:rPr lang="en-US" dirty="0" smtClean="0"/>
              <a:t> receives the second signal at the designated time, he transmits it to his successor.</a:t>
            </a:r>
          </a:p>
          <a:p>
            <a:pPr lvl="1"/>
            <a:r>
              <a:rPr lang="en-US" dirty="0" smtClean="0"/>
              <a:t>If the Reaper #</a:t>
            </a:r>
            <a:r>
              <a:rPr lang="en-US" dirty="0" err="1" smtClean="0"/>
              <a:t>n</a:t>
            </a:r>
            <a:r>
              <a:rPr lang="en-US" dirty="0" smtClean="0"/>
              <a:t> does not receive the second signal at the designated time, he sends the signal “GR #</a:t>
            </a:r>
            <a:r>
              <a:rPr lang="en-US" dirty="0" err="1" smtClean="0"/>
              <a:t>n</a:t>
            </a:r>
            <a:r>
              <a:rPr lang="en-US" dirty="0" smtClean="0"/>
              <a:t> has issued a warrant”.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and Dispositions</a:t>
            </a:r>
            <a:endParaRPr lang="en-US" dirty="0"/>
          </a:p>
        </p:txBody>
      </p:sp>
      <p:sp>
        <p:nvSpPr>
          <p:cNvPr id="3" name="Content Placeholder 2"/>
          <p:cNvSpPr>
            <a:spLocks noGrp="1"/>
          </p:cNvSpPr>
          <p:nvPr>
            <p:ph idx="1"/>
          </p:nvPr>
        </p:nvSpPr>
        <p:spPr/>
        <p:txBody>
          <a:bodyPr/>
          <a:lstStyle/>
          <a:p>
            <a:r>
              <a:rPr lang="en-US" dirty="0" smtClean="0"/>
              <a:t>The Signaling story attributes to each Grim Reaper a set of powers and dispositions:</a:t>
            </a:r>
          </a:p>
          <a:p>
            <a:pPr lvl="1"/>
            <a:r>
              <a:rPr lang="en-US" dirty="0" smtClean="0"/>
              <a:t>The “passive power” or disposition to be affected by its predecessor, receiving and interpreting correctly any signal sent by it.</a:t>
            </a:r>
          </a:p>
          <a:p>
            <a:pPr lvl="1"/>
            <a:r>
              <a:rPr lang="en-US" dirty="0" smtClean="0"/>
              <a:t>The “active power” to transmit a signal to its successor.</a:t>
            </a:r>
          </a:p>
          <a:p>
            <a:pPr lvl="1"/>
            <a:r>
              <a:rPr lang="en-US" dirty="0" smtClean="0"/>
              <a:t>The disposition to exercise this active power according to the specified rule.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Intrinsicality of Dispositions</a:t>
            </a:r>
            <a:endParaRPr lang="en-US" dirty="0"/>
          </a:p>
        </p:txBody>
      </p:sp>
      <p:sp>
        <p:nvSpPr>
          <p:cNvPr id="3" name="Content Placeholder 2"/>
          <p:cNvSpPr>
            <a:spLocks noGrp="1"/>
          </p:cNvSpPr>
          <p:nvPr>
            <p:ph idx="1"/>
          </p:nvPr>
        </p:nvSpPr>
        <p:spPr/>
        <p:txBody>
          <a:bodyPr/>
          <a:lstStyle/>
          <a:p>
            <a:r>
              <a:rPr lang="en-US" dirty="0" smtClean="0"/>
              <a:t>The success of the GR paradox as a refutation of the possibility of an infinite past turns on the issue: are powers and dispositions intrinsic to the things that have them, when they have them?</a:t>
            </a:r>
          </a:p>
          <a:p>
            <a:r>
              <a:rPr lang="en-US" dirty="0" smtClean="0"/>
              <a:t>The answer seems to be Yes. Otherwise, how could powers and dispositions explain events?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Metaphysical Accounts of Powers</a:t>
            </a:r>
            <a:endParaRPr lang="en-US" dirty="0"/>
          </a:p>
        </p:txBody>
      </p:sp>
      <p:sp>
        <p:nvSpPr>
          <p:cNvPr id="3" name="Content Placeholder 2"/>
          <p:cNvSpPr>
            <a:spLocks noGrp="1"/>
          </p:cNvSpPr>
          <p:nvPr>
            <p:ph idx="1"/>
          </p:nvPr>
        </p:nvSpPr>
        <p:spPr/>
        <p:txBody>
          <a:bodyPr/>
          <a:lstStyle/>
          <a:p>
            <a:r>
              <a:rPr lang="en-US" dirty="0" smtClean="0"/>
              <a:t>There are three accounts of powers:</a:t>
            </a:r>
          </a:p>
          <a:p>
            <a:pPr lvl="1"/>
            <a:r>
              <a:rPr lang="en-US" dirty="0" smtClean="0"/>
              <a:t>Powers are intrinsic properties of things, irreducible to non-powers. (Power primitivism)</a:t>
            </a:r>
          </a:p>
          <a:p>
            <a:pPr lvl="1"/>
            <a:r>
              <a:rPr lang="en-US" dirty="0" smtClean="0"/>
              <a:t>The powers of a thing are reducible to its pure qualities and the laws of nature. (</a:t>
            </a:r>
            <a:r>
              <a:rPr lang="en-US" dirty="0" err="1" smtClean="0"/>
              <a:t>Nomic</a:t>
            </a:r>
            <a:r>
              <a:rPr lang="en-US" dirty="0" smtClean="0"/>
              <a:t> account)</a:t>
            </a:r>
          </a:p>
          <a:p>
            <a:pPr lvl="1"/>
            <a:r>
              <a:rPr lang="en-US" dirty="0" smtClean="0"/>
              <a:t>The powers of a thing are reducible to its pure qualities and the total history of the world (in respect of its pattern of regular succession). (Neo-Humean account)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Primitivism and the </a:t>
            </a:r>
            <a:r>
              <a:rPr lang="en-US" dirty="0" err="1" smtClean="0"/>
              <a:t>Nomic</a:t>
            </a:r>
            <a:r>
              <a:rPr lang="en-US" dirty="0" smtClean="0"/>
              <a:t> Account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Primitivism is true, then powers are intrinsic, and the Patchwork principle applies to the GR paradox.</a:t>
            </a:r>
          </a:p>
          <a:p>
            <a:r>
              <a:rPr lang="en-US" dirty="0" smtClean="0"/>
              <a:t>If the </a:t>
            </a:r>
            <a:r>
              <a:rPr lang="en-US" dirty="0" err="1"/>
              <a:t>N</a:t>
            </a:r>
            <a:r>
              <a:rPr lang="en-US" dirty="0" err="1" smtClean="0"/>
              <a:t>omic</a:t>
            </a:r>
            <a:r>
              <a:rPr lang="en-US" dirty="0" smtClean="0"/>
              <a:t> account were true, then we could appeal to a modified Patchwork principle. Although the GR scenarios now overlap (they each “contain” their worlds’ </a:t>
            </a:r>
            <a:r>
              <a:rPr lang="en-US" i="1" dirty="0" smtClean="0"/>
              <a:t>laws of nature</a:t>
            </a:r>
            <a:r>
              <a:rPr lang="en-US" dirty="0" smtClean="0"/>
              <a:t>), they are in perfect agreement throughout the overlap “zone”. Exactly the same laws can hold throughout the infinitary story.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Neo-Humean Way Out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Only the Neo-Humean has good reason to reject the applicability of the Patchwork Principle to the GR story.</a:t>
            </a:r>
          </a:p>
          <a:p>
            <a:r>
              <a:rPr lang="en-US" dirty="0" smtClean="0"/>
              <a:t>As we know, we cannot tell a consistent story of the total history of the world containing an infinite regress of Grim Reapers.</a:t>
            </a:r>
          </a:p>
          <a:p>
            <a:r>
              <a:rPr lang="en-US" dirty="0" smtClean="0"/>
              <a:t>However, the Neo-Humean gets the order of explanation backward: he thinks that the course of events explains the possession of powers, not the other </a:t>
            </a:r>
            <a:r>
              <a:rPr lang="en-US" smtClean="0"/>
              <a:t>way around.</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objections?</a:t>
            </a:r>
            <a:endParaRPr lang="en-US" dirty="0"/>
          </a:p>
        </p:txBody>
      </p:sp>
      <p:sp>
        <p:nvSpPr>
          <p:cNvPr id="3" name="Content Placeholder 2"/>
          <p:cNvSpPr>
            <a:spLocks noGrp="1"/>
          </p:cNvSpPr>
          <p:nvPr>
            <p:ph idx="1"/>
          </p:nvPr>
        </p:nvSpPr>
        <p:spPr/>
        <p:txBody>
          <a:bodyPr>
            <a:normAutofit lnSpcReduction="10000"/>
          </a:bodyPr>
          <a:lstStyle/>
          <a:p>
            <a:r>
              <a:rPr lang="en-US" dirty="0" smtClean="0"/>
              <a:t>Some dispositions are not intrinsic. True, but irrelevant.</a:t>
            </a:r>
          </a:p>
          <a:p>
            <a:r>
              <a:rPr lang="en-US" dirty="0" smtClean="0"/>
              <a:t>Dispositions and powers can fail.</a:t>
            </a:r>
          </a:p>
          <a:p>
            <a:pPr lvl="1"/>
            <a:r>
              <a:rPr lang="en-US" dirty="0" smtClean="0"/>
              <a:t>True, but we can define the scenario to include each GR’s successfully acting in character. Success or failure in exercising one’s dispositions is intrinsic.</a:t>
            </a:r>
          </a:p>
          <a:p>
            <a:r>
              <a:rPr lang="en-US" dirty="0" smtClean="0"/>
              <a:t>Reject infinitary patchwork?</a:t>
            </a:r>
          </a:p>
          <a:p>
            <a:pPr lvl="1"/>
            <a:r>
              <a:rPr lang="en-US" dirty="0" smtClean="0"/>
              <a:t>Ad hoc. It is supported by exactly the same considerations that support the binary version.</a:t>
            </a:r>
            <a:endParaRPr lang="en-US" dirty="0"/>
          </a:p>
        </p:txBody>
      </p:sp>
    </p:spTree>
    <p:extLst>
      <p:ext uri="{BB962C8B-B14F-4D97-AF65-F5344CB8AC3E}">
        <p14:creationId xmlns:p14="http://schemas.microsoft.com/office/powerpoint/2010/main" val="3186408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Second “Prussian” Paradox</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Assume that there is a possible world with an infinite past – as the framework for the Patchwork Principle.</a:t>
            </a:r>
          </a:p>
          <a:p>
            <a:r>
              <a:rPr lang="en-US" dirty="0" smtClean="0"/>
              <a:t>Now, assume that the following zero-sum game is possible: two players, Guesser and Placer.</a:t>
            </a:r>
          </a:p>
          <a:p>
            <a:r>
              <a:rPr lang="en-US" dirty="0" smtClean="0"/>
              <a:t>Guesser guesses Heads or Tails, and then Placer puts down a penny, either Heads or Tails up. Placer always does the opposite of what Guesser has guessed. (So, Placer is guaranteed to win every round.)</a:t>
            </a:r>
            <a:endParaRPr lang="en-US" dirty="0"/>
          </a:p>
        </p:txBody>
      </p:sp>
    </p:spTree>
    <p:extLst>
      <p:ext uri="{BB962C8B-B14F-4D97-AF65-F5344CB8AC3E}">
        <p14:creationId xmlns:p14="http://schemas.microsoft.com/office/powerpoint/2010/main" val="16164865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Stage</a:t>
            </a:r>
            <a:endParaRPr lang="en-US" dirty="0"/>
          </a:p>
        </p:txBody>
      </p:sp>
      <p:sp>
        <p:nvSpPr>
          <p:cNvPr id="3" name="Content Placeholder 2"/>
          <p:cNvSpPr>
            <a:spLocks noGrp="1"/>
          </p:cNvSpPr>
          <p:nvPr>
            <p:ph idx="1"/>
          </p:nvPr>
        </p:nvSpPr>
        <p:spPr/>
        <p:txBody>
          <a:bodyPr>
            <a:normAutofit fontScale="92500"/>
          </a:bodyPr>
          <a:lstStyle/>
          <a:p>
            <a:r>
              <a:rPr lang="en-US" dirty="0" smtClean="0"/>
              <a:t>However, Guesser plays according to the following strategy:</a:t>
            </a:r>
          </a:p>
          <a:p>
            <a:pPr lvl="1"/>
            <a:r>
              <a:rPr lang="en-US" dirty="0" smtClean="0"/>
              <a:t>If Placer has played Tails in almost all past rounds (all but a finite number of rounds), then guess “Tails”.</a:t>
            </a:r>
          </a:p>
          <a:p>
            <a:pPr lvl="1"/>
            <a:r>
              <a:rPr lang="en-US" dirty="0" smtClean="0"/>
              <a:t>Otherwise, guess “Heads”.</a:t>
            </a:r>
          </a:p>
          <a:p>
            <a:r>
              <a:rPr lang="en-US" dirty="0" smtClean="0"/>
              <a:t>Call this the Magic Strategy.</a:t>
            </a:r>
          </a:p>
          <a:p>
            <a:r>
              <a:rPr lang="en-US" dirty="0" smtClean="0"/>
              <a:t>This strategy depends only on what Placer has done in the past, not on what he will do in this round (so no spooky circularity of causation).</a:t>
            </a:r>
            <a:endParaRPr lang="en-US" dirty="0"/>
          </a:p>
        </p:txBody>
      </p:sp>
    </p:spTree>
    <p:extLst>
      <p:ext uri="{BB962C8B-B14F-4D97-AF65-F5344CB8AC3E}">
        <p14:creationId xmlns:p14="http://schemas.microsoft.com/office/powerpoint/2010/main" val="984142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Magic Strategy is Magical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Magic Strategy is guaranteed to win infinitely often.</a:t>
            </a:r>
          </a:p>
          <a:p>
            <a:r>
              <a:rPr lang="en-US" dirty="0" smtClean="0"/>
              <a:t>Suppose that Placer does not play “Tails” infinitely often. Then he must play “Heads” almost always. In this case, the Guesser has guessed “Heads” every time, and so has almost always won.</a:t>
            </a:r>
          </a:p>
          <a:p>
            <a:r>
              <a:rPr lang="en-US" dirty="0" smtClean="0"/>
              <a:t>Suppose Placer does play “Tails” infinitely often. Then the Guesser has guessed “Tails” always, and so has won infinitely often.</a:t>
            </a:r>
          </a:p>
          <a:p>
            <a:endParaRPr lang="en-US" dirty="0"/>
          </a:p>
        </p:txBody>
      </p:sp>
    </p:spTree>
    <p:extLst>
      <p:ext uri="{BB962C8B-B14F-4D97-AF65-F5344CB8AC3E}">
        <p14:creationId xmlns:p14="http://schemas.microsoft.com/office/powerpoint/2010/main" val="1654558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17390" y="4496107"/>
            <a:ext cx="1054507" cy="1341185"/>
          </a:xfrm>
          <a:prstGeom prst="rect">
            <a:avLst/>
          </a:prstGeom>
        </p:spPr>
      </p:pic>
      <p:pic>
        <p:nvPicPr>
          <p:cNvPr id="6" name="Picture 5"/>
          <p:cNvPicPr>
            <a:picLocks noChangeAspect="1"/>
          </p:cNvPicPr>
          <p:nvPr/>
        </p:nvPicPr>
        <p:blipFill>
          <a:blip r:embed="rId2"/>
          <a:stretch>
            <a:fillRect/>
          </a:stretch>
        </p:blipFill>
        <p:spPr>
          <a:xfrm>
            <a:off x="944644" y="3492374"/>
            <a:ext cx="1449897" cy="1844065"/>
          </a:xfrm>
          <a:prstGeom prst="rect">
            <a:avLst/>
          </a:prstGeom>
        </p:spPr>
      </p:pic>
      <p:pic>
        <p:nvPicPr>
          <p:cNvPr id="7" name="Picture 6"/>
          <p:cNvPicPr>
            <a:picLocks noChangeAspect="1"/>
          </p:cNvPicPr>
          <p:nvPr/>
        </p:nvPicPr>
        <p:blipFill>
          <a:blip r:embed="rId2"/>
          <a:stretch>
            <a:fillRect/>
          </a:stretch>
        </p:blipFill>
        <p:spPr>
          <a:xfrm>
            <a:off x="1471897" y="2644647"/>
            <a:ext cx="1982965" cy="2522053"/>
          </a:xfrm>
          <a:prstGeom prst="rect">
            <a:avLst/>
          </a:prstGeom>
        </p:spPr>
      </p:pic>
      <p:pic>
        <p:nvPicPr>
          <p:cNvPr id="8" name="Picture 7"/>
          <p:cNvPicPr>
            <a:picLocks noChangeAspect="1"/>
          </p:cNvPicPr>
          <p:nvPr/>
        </p:nvPicPr>
        <p:blipFill>
          <a:blip r:embed="rId2"/>
          <a:stretch>
            <a:fillRect/>
          </a:stretch>
        </p:blipFill>
        <p:spPr>
          <a:xfrm>
            <a:off x="2316408" y="2046912"/>
            <a:ext cx="2276908" cy="2895908"/>
          </a:xfrm>
          <a:prstGeom prst="rect">
            <a:avLst/>
          </a:prstGeom>
        </p:spPr>
      </p:pic>
      <p:pic>
        <p:nvPicPr>
          <p:cNvPr id="9" name="Picture 8"/>
          <p:cNvPicPr>
            <a:picLocks noChangeAspect="1"/>
          </p:cNvPicPr>
          <p:nvPr/>
        </p:nvPicPr>
        <p:blipFill>
          <a:blip r:embed="rId2">
            <a:alphaModFix/>
          </a:blip>
          <a:stretch>
            <a:fillRect/>
          </a:stretch>
        </p:blipFill>
        <p:spPr>
          <a:xfrm>
            <a:off x="3275841" y="1144821"/>
            <a:ext cx="2634950" cy="3351286"/>
          </a:xfrm>
          <a:prstGeom prst="rect">
            <a:avLst/>
          </a:prstGeom>
        </p:spPr>
      </p:pic>
      <p:pic>
        <p:nvPicPr>
          <p:cNvPr id="10" name="Picture 9"/>
          <p:cNvPicPr>
            <a:picLocks noChangeAspect="1"/>
          </p:cNvPicPr>
          <p:nvPr/>
        </p:nvPicPr>
        <p:blipFill>
          <a:blip r:embed="rId2"/>
          <a:stretch>
            <a:fillRect/>
          </a:stretch>
        </p:blipFill>
        <p:spPr>
          <a:xfrm>
            <a:off x="4958771" y="274638"/>
            <a:ext cx="3458980" cy="4399340"/>
          </a:xfrm>
          <a:prstGeom prst="rect">
            <a:avLst/>
          </a:prstGeom>
        </p:spPr>
      </p:pic>
      <p:sp>
        <p:nvSpPr>
          <p:cNvPr id="11" name="TextBox 10"/>
          <p:cNvSpPr txBox="1"/>
          <p:nvPr/>
        </p:nvSpPr>
        <p:spPr>
          <a:xfrm>
            <a:off x="5910790" y="4942820"/>
            <a:ext cx="1669237" cy="369332"/>
          </a:xfrm>
          <a:prstGeom prst="rect">
            <a:avLst/>
          </a:prstGeom>
          <a:noFill/>
        </p:spPr>
        <p:txBody>
          <a:bodyPr wrap="square" rtlCol="0">
            <a:spAutoFit/>
          </a:bodyPr>
          <a:lstStyle/>
          <a:p>
            <a:r>
              <a:rPr lang="en-US" dirty="0" smtClean="0"/>
              <a:t>12:01</a:t>
            </a:r>
            <a:endParaRPr lang="en-US" dirty="0"/>
          </a:p>
        </p:txBody>
      </p:sp>
      <p:sp>
        <p:nvSpPr>
          <p:cNvPr id="12" name="TextBox 11"/>
          <p:cNvSpPr txBox="1"/>
          <p:nvPr/>
        </p:nvSpPr>
        <p:spPr>
          <a:xfrm>
            <a:off x="4148071" y="4982034"/>
            <a:ext cx="1189024" cy="369332"/>
          </a:xfrm>
          <a:prstGeom prst="rect">
            <a:avLst/>
          </a:prstGeom>
          <a:noFill/>
        </p:spPr>
        <p:txBody>
          <a:bodyPr wrap="square" rtlCol="0">
            <a:spAutoFit/>
          </a:bodyPr>
          <a:lstStyle/>
          <a:p>
            <a:r>
              <a:rPr lang="en-US" dirty="0" smtClean="0"/>
              <a:t>12:00:30</a:t>
            </a:r>
            <a:endParaRPr lang="en-US" dirty="0"/>
          </a:p>
        </p:txBody>
      </p:sp>
      <p:sp>
        <p:nvSpPr>
          <p:cNvPr id="13" name="TextBox 12"/>
          <p:cNvSpPr txBox="1"/>
          <p:nvPr/>
        </p:nvSpPr>
        <p:spPr>
          <a:xfrm>
            <a:off x="3094164" y="5166700"/>
            <a:ext cx="1053907" cy="369332"/>
          </a:xfrm>
          <a:prstGeom prst="rect">
            <a:avLst/>
          </a:prstGeom>
          <a:noFill/>
        </p:spPr>
        <p:txBody>
          <a:bodyPr wrap="square" rtlCol="0">
            <a:spAutoFit/>
          </a:bodyPr>
          <a:lstStyle/>
          <a:p>
            <a:r>
              <a:rPr lang="en-US" dirty="0" smtClean="0"/>
              <a:t>12:00:15</a:t>
            </a:r>
            <a:endParaRPr lang="en-US" dirty="0"/>
          </a:p>
        </p:txBody>
      </p:sp>
      <p:sp>
        <p:nvSpPr>
          <p:cNvPr id="14" name="TextBox 13"/>
          <p:cNvSpPr txBox="1"/>
          <p:nvPr/>
        </p:nvSpPr>
        <p:spPr>
          <a:xfrm>
            <a:off x="2077422" y="5467960"/>
            <a:ext cx="1198419" cy="369332"/>
          </a:xfrm>
          <a:prstGeom prst="rect">
            <a:avLst/>
          </a:prstGeom>
          <a:noFill/>
        </p:spPr>
        <p:txBody>
          <a:bodyPr wrap="square" rtlCol="0">
            <a:spAutoFit/>
          </a:bodyPr>
          <a:lstStyle/>
          <a:p>
            <a:r>
              <a:rPr lang="en-US" dirty="0" smtClean="0"/>
              <a:t>12:00:07.5</a:t>
            </a:r>
            <a:endParaRPr lang="en-US" dirty="0"/>
          </a:p>
        </p:txBody>
      </p:sp>
      <p:sp>
        <p:nvSpPr>
          <p:cNvPr id="15" name="TextBox 14"/>
          <p:cNvSpPr txBox="1"/>
          <p:nvPr/>
        </p:nvSpPr>
        <p:spPr>
          <a:xfrm>
            <a:off x="1189024" y="6065978"/>
            <a:ext cx="1553838" cy="369332"/>
          </a:xfrm>
          <a:prstGeom prst="rect">
            <a:avLst/>
          </a:prstGeom>
          <a:noFill/>
        </p:spPr>
        <p:txBody>
          <a:bodyPr wrap="square" rtlCol="0">
            <a:spAutoFit/>
          </a:bodyPr>
          <a:lstStyle/>
          <a:p>
            <a:r>
              <a:rPr lang="en-US" dirty="0" smtClean="0"/>
              <a:t>12:00:03.75</a:t>
            </a:r>
            <a:endParaRPr lang="en-US" dirty="0"/>
          </a:p>
        </p:txBody>
      </p:sp>
      <p:sp>
        <p:nvSpPr>
          <p:cNvPr id="16" name="TextBox 15"/>
          <p:cNvSpPr txBox="1"/>
          <p:nvPr/>
        </p:nvSpPr>
        <p:spPr>
          <a:xfrm>
            <a:off x="391836" y="6435311"/>
            <a:ext cx="1924572" cy="369332"/>
          </a:xfrm>
          <a:prstGeom prst="rect">
            <a:avLst/>
          </a:prstGeom>
          <a:noFill/>
        </p:spPr>
        <p:txBody>
          <a:bodyPr wrap="square" rtlCol="0">
            <a:spAutoFit/>
          </a:bodyPr>
          <a:lstStyle/>
          <a:p>
            <a:r>
              <a:rPr lang="en-US" dirty="0" smtClean="0"/>
              <a:t>12:00:01.875</a:t>
            </a:r>
            <a:endParaRPr lang="en-US" dirty="0"/>
          </a:p>
        </p:txBody>
      </p:sp>
      <p:sp>
        <p:nvSpPr>
          <p:cNvPr id="17" name="Oval Callout 16"/>
          <p:cNvSpPr/>
          <p:nvPr/>
        </p:nvSpPr>
        <p:spPr>
          <a:xfrm>
            <a:off x="5910791" y="0"/>
            <a:ext cx="2952844" cy="972718"/>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18" name="Oval Callout 17"/>
          <p:cNvSpPr/>
          <p:nvPr/>
        </p:nvSpPr>
        <p:spPr>
          <a:xfrm>
            <a:off x="3094164" y="572393"/>
            <a:ext cx="2448965" cy="845245"/>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19" name="Oval Callout 18"/>
          <p:cNvSpPr/>
          <p:nvPr/>
        </p:nvSpPr>
        <p:spPr>
          <a:xfrm>
            <a:off x="2516750" y="1760698"/>
            <a:ext cx="1154828" cy="572428"/>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20" name="Oval Callout 19"/>
          <p:cNvSpPr/>
          <p:nvPr/>
        </p:nvSpPr>
        <p:spPr>
          <a:xfrm>
            <a:off x="1897553" y="2644647"/>
            <a:ext cx="837709" cy="400325"/>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23" name="Oval Callout 22"/>
          <p:cNvSpPr/>
          <p:nvPr/>
        </p:nvSpPr>
        <p:spPr>
          <a:xfrm>
            <a:off x="1217278" y="3281062"/>
            <a:ext cx="509238" cy="422623"/>
          </a:xfrm>
          <a:prstGeom prst="wedgeEllipseCallout">
            <a:avLst/>
          </a:prstGeom>
          <a:ln/>
        </p:spPr>
        <p:style>
          <a:lnRef idx="1">
            <a:schemeClr val="accent1"/>
          </a:lnRef>
          <a:fillRef idx="3">
            <a:schemeClr val="accent1"/>
          </a:fillRef>
          <a:effectRef idx="2">
            <a:schemeClr val="accent1"/>
          </a:effectRef>
          <a:fontRef idx="minor">
            <a:schemeClr val="lt1"/>
          </a:fontRef>
        </p:style>
      </p:sp>
      <p:sp>
        <p:nvSpPr>
          <p:cNvPr id="24" name="TextBox 23"/>
          <p:cNvSpPr txBox="1"/>
          <p:nvPr/>
        </p:nvSpPr>
        <p:spPr>
          <a:xfrm>
            <a:off x="6674748" y="274638"/>
            <a:ext cx="1544526" cy="369332"/>
          </a:xfrm>
          <a:prstGeom prst="rect">
            <a:avLst/>
          </a:prstGeom>
          <a:noFill/>
        </p:spPr>
        <p:txBody>
          <a:bodyPr wrap="square" rtlCol="0">
            <a:spAutoFit/>
          </a:bodyPr>
          <a:lstStyle/>
          <a:p>
            <a:r>
              <a:rPr lang="en-US" dirty="0" smtClean="0"/>
              <a:t>Death to Fred!</a:t>
            </a:r>
            <a:endParaRPr lang="en-US" dirty="0"/>
          </a:p>
        </p:txBody>
      </p:sp>
      <p:sp>
        <p:nvSpPr>
          <p:cNvPr id="26" name="TextBox 25"/>
          <p:cNvSpPr txBox="1"/>
          <p:nvPr/>
        </p:nvSpPr>
        <p:spPr>
          <a:xfrm>
            <a:off x="3454862" y="810598"/>
            <a:ext cx="1679560" cy="646331"/>
          </a:xfrm>
          <a:prstGeom prst="rect">
            <a:avLst/>
          </a:prstGeom>
          <a:noFill/>
        </p:spPr>
        <p:txBody>
          <a:bodyPr wrap="square" rtlCol="0">
            <a:spAutoFit/>
          </a:bodyPr>
          <a:lstStyle/>
          <a:p>
            <a:r>
              <a:rPr lang="en-US" dirty="0" smtClean="0"/>
              <a:t>Death to Fred!</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Contradiction!</a:t>
            </a:r>
            <a:endParaRPr lang="en-US" dirty="0"/>
          </a:p>
        </p:txBody>
      </p:sp>
      <p:sp>
        <p:nvSpPr>
          <p:cNvPr id="3" name="Content Placeholder 2"/>
          <p:cNvSpPr>
            <a:spLocks noGrp="1"/>
          </p:cNvSpPr>
          <p:nvPr>
            <p:ph idx="1"/>
          </p:nvPr>
        </p:nvSpPr>
        <p:spPr/>
        <p:txBody>
          <a:bodyPr/>
          <a:lstStyle/>
          <a:p>
            <a:r>
              <a:rPr lang="en-US" dirty="0" smtClean="0"/>
              <a:t>But this is impossible, since we already proved (by a very simple argument) that Placer must win every time!</a:t>
            </a:r>
          </a:p>
          <a:p>
            <a:r>
              <a:rPr lang="en-US" dirty="0" smtClean="0"/>
              <a:t>Since it’s a zero-sum game, it’s impossible for Guesser to win (a) never and (b) an infinite number of times!</a:t>
            </a:r>
          </a:p>
          <a:p>
            <a:r>
              <a:rPr lang="en-US" dirty="0" smtClean="0"/>
              <a:t>Once again, the weak link is in the assumption of a possibly infinity of past time.</a:t>
            </a:r>
            <a:endParaRPr lang="en-US" dirty="0"/>
          </a:p>
        </p:txBody>
      </p:sp>
    </p:spTree>
    <p:extLst>
      <p:ext uri="{BB962C8B-B14F-4D97-AF65-F5344CB8AC3E}">
        <p14:creationId xmlns:p14="http://schemas.microsoft.com/office/powerpoint/2010/main" val="672001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Must Time have a Beginning?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must distinguish two hypotheses:</a:t>
            </a:r>
          </a:p>
          <a:p>
            <a:pPr>
              <a:buFont typeface="Wingdings" charset="2"/>
              <a:buChar char="v"/>
            </a:pPr>
            <a:r>
              <a:rPr lang="en-US" b="1" dirty="0" smtClean="0"/>
              <a:t>H1. Possible </a:t>
            </a:r>
            <a:r>
              <a:rPr lang="en-US" b="1" dirty="0"/>
              <a:t>Infinite Past, with Infinitely Many Parts (PIPIP).</a:t>
            </a:r>
            <a:r>
              <a:rPr lang="en-US" dirty="0"/>
              <a:t> There is a possible world W and a region R and time t of W such R has a </a:t>
            </a:r>
            <a:r>
              <a:rPr lang="en-US" i="1" dirty="0"/>
              <a:t>temporal part </a:t>
            </a:r>
            <a:r>
              <a:rPr lang="en-US" dirty="0"/>
              <a:t>wholly earlier than d units before t, for every finite interval d. </a:t>
            </a:r>
            <a:endParaRPr lang="en-US" dirty="0" smtClean="0"/>
          </a:p>
          <a:p>
            <a:pPr>
              <a:buFont typeface="Wingdings" charset="2"/>
              <a:buChar char="v"/>
            </a:pPr>
            <a:r>
              <a:rPr lang="en-US" b="1" dirty="0" smtClean="0"/>
              <a:t>H2. Possible </a:t>
            </a:r>
            <a:r>
              <a:rPr lang="en-US" b="1" dirty="0"/>
              <a:t>Quantitatively Infinite Past (PQIP).</a:t>
            </a:r>
            <a:r>
              <a:rPr lang="en-US" dirty="0"/>
              <a:t> There is a possible world W, and a region R and time t of W such that R is wholly earlier than t, and R has </a:t>
            </a:r>
            <a:r>
              <a:rPr lang="en-US" i="1" dirty="0"/>
              <a:t>infinite </a:t>
            </a:r>
            <a:r>
              <a:rPr lang="en-US" i="1" dirty="0" smtClean="0"/>
              <a:t>duration</a:t>
            </a:r>
            <a:r>
              <a:rPr lang="en-US" dirty="0" smtClean="0"/>
              <a:t>. </a:t>
            </a:r>
            <a:endParaRPr lang="en-US" dirty="0"/>
          </a:p>
        </p:txBody>
      </p:sp>
    </p:spTree>
    <p:extLst>
      <p:ext uri="{BB962C8B-B14F-4D97-AF65-F5344CB8AC3E}">
        <p14:creationId xmlns:p14="http://schemas.microsoft.com/office/powerpoint/2010/main" val="4712987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but Infinite Past?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Grim Reaper paradox is a reduction of H1, not H2. Hence, it </a:t>
            </a:r>
            <a:r>
              <a:rPr lang="en-US" dirty="0" err="1" smtClean="0"/>
              <a:t>doesn</a:t>
            </a:r>
            <a:r>
              <a:rPr lang="fr-FR" dirty="0" smtClean="0"/>
              <a:t>’</a:t>
            </a:r>
            <a:r>
              <a:rPr lang="en-US" dirty="0" smtClean="0"/>
              <a:t>t establish that it’s impossible for the past to be infinite </a:t>
            </a:r>
            <a:r>
              <a:rPr lang="en-US" b="1" dirty="0" smtClean="0"/>
              <a:t>quantitatively</a:t>
            </a:r>
            <a:r>
              <a:rPr lang="en-US" dirty="0" smtClean="0"/>
              <a:t> (in the measure of its duration), so long at some point in the past we reach an infinitely long period without temporal parts.</a:t>
            </a:r>
          </a:p>
          <a:p>
            <a:pPr>
              <a:buFont typeface="Wingdings" charset="2"/>
              <a:buChar char="v"/>
            </a:pPr>
            <a:r>
              <a:rPr lang="en-US" b="1" dirty="0" smtClean="0"/>
              <a:t>H3. No </a:t>
            </a:r>
            <a:r>
              <a:rPr lang="en-US" b="1" dirty="0"/>
              <a:t>Simple Infinite Past</a:t>
            </a:r>
            <a:r>
              <a:rPr lang="en-US" dirty="0"/>
              <a:t>. No spacetime region can have an infinite duration without having infinitely many proper parts or </a:t>
            </a:r>
            <a:r>
              <a:rPr lang="en-US" dirty="0" smtClean="0"/>
              <a:t>temporally overlapping </a:t>
            </a:r>
            <a:r>
              <a:rPr lang="en-US" dirty="0"/>
              <a:t>an infinite </a:t>
            </a:r>
            <a:r>
              <a:rPr lang="en-US" dirty="0" smtClean="0"/>
              <a:t>number of </a:t>
            </a:r>
            <a:r>
              <a:rPr lang="en-US" dirty="0"/>
              <a:t>temporally finite and temporally disjoint regions. </a:t>
            </a:r>
          </a:p>
        </p:txBody>
      </p:sp>
    </p:spTree>
    <p:extLst>
      <p:ext uri="{BB962C8B-B14F-4D97-AF65-F5344CB8AC3E}">
        <p14:creationId xmlns:p14="http://schemas.microsoft.com/office/powerpoint/2010/main" val="35939347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Dilemma</a:t>
            </a:r>
            <a:endParaRPr lang="en-US" dirty="0"/>
          </a:p>
        </p:txBody>
      </p:sp>
      <p:sp>
        <p:nvSpPr>
          <p:cNvPr id="3" name="Content Placeholder 2"/>
          <p:cNvSpPr>
            <a:spLocks noGrp="1"/>
          </p:cNvSpPr>
          <p:nvPr>
            <p:ph idx="1"/>
          </p:nvPr>
        </p:nvSpPr>
        <p:spPr/>
        <p:txBody>
          <a:bodyPr>
            <a:normAutofit lnSpcReduction="10000"/>
          </a:bodyPr>
          <a:lstStyle/>
          <a:p>
            <a:r>
              <a:rPr lang="en-US" dirty="0" smtClean="0"/>
              <a:t>Either time has an intrinsic measure (such that empty time with determinate duration is possible) or not.</a:t>
            </a:r>
          </a:p>
          <a:p>
            <a:r>
              <a:rPr lang="en-US" dirty="0" smtClean="0"/>
              <a:t>If time has an intrinsic measure, then any period with infinite length has infinitely many temporal parts (implying H3).</a:t>
            </a:r>
          </a:p>
          <a:p>
            <a:r>
              <a:rPr lang="en-US" dirty="0" smtClean="0"/>
              <a:t>If time has no intrinsic measure, then it must derive its measure from the natural measure of some process or processes that it contains.</a:t>
            </a:r>
            <a:endParaRPr lang="en-US" dirty="0"/>
          </a:p>
        </p:txBody>
      </p:sp>
    </p:spTree>
    <p:extLst>
      <p:ext uri="{BB962C8B-B14F-4D97-AF65-F5344CB8AC3E}">
        <p14:creationId xmlns:p14="http://schemas.microsoft.com/office/powerpoint/2010/main" val="26390596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Horn</a:t>
            </a:r>
            <a:endParaRPr lang="en-US" dirty="0"/>
          </a:p>
        </p:txBody>
      </p:sp>
      <p:sp>
        <p:nvSpPr>
          <p:cNvPr id="3" name="Content Placeholder 2"/>
          <p:cNvSpPr>
            <a:spLocks noGrp="1"/>
          </p:cNvSpPr>
          <p:nvPr>
            <p:ph idx="1"/>
          </p:nvPr>
        </p:nvSpPr>
        <p:spPr/>
        <p:txBody>
          <a:bodyPr>
            <a:normAutofit lnSpcReduction="10000"/>
          </a:bodyPr>
          <a:lstStyle/>
          <a:p>
            <a:r>
              <a:rPr lang="en-US" dirty="0" smtClean="0"/>
              <a:t>A simple infinite past period can contain no processes that end within it. So, it must contain only beginningless processes, none of which end before it ends.</a:t>
            </a:r>
          </a:p>
          <a:p>
            <a:r>
              <a:rPr lang="en-US" dirty="0" smtClean="0"/>
              <a:t>Second dilemma: either one of these processes contains an intrinsic measure, or none do.</a:t>
            </a:r>
          </a:p>
          <a:p>
            <a:r>
              <a:rPr lang="en-US" dirty="0" smtClean="0"/>
              <a:t>If none do, then the simple past cannot have an infinite measure.</a:t>
            </a:r>
            <a:endParaRPr lang="en-US" dirty="0"/>
          </a:p>
        </p:txBody>
      </p:sp>
    </p:spTree>
    <p:extLst>
      <p:ext uri="{BB962C8B-B14F-4D97-AF65-F5344CB8AC3E}">
        <p14:creationId xmlns:p14="http://schemas.microsoft.com/office/powerpoint/2010/main" val="1961181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Horn of the Second Horn</a:t>
            </a:r>
            <a:endParaRPr lang="en-US" dirty="0"/>
          </a:p>
        </p:txBody>
      </p:sp>
      <p:sp>
        <p:nvSpPr>
          <p:cNvPr id="3" name="Content Placeholder 2"/>
          <p:cNvSpPr>
            <a:spLocks noGrp="1"/>
          </p:cNvSpPr>
          <p:nvPr>
            <p:ph idx="1"/>
          </p:nvPr>
        </p:nvSpPr>
        <p:spPr/>
        <p:txBody>
          <a:bodyPr/>
          <a:lstStyle/>
          <a:p>
            <a:r>
              <a:rPr lang="en-US" dirty="0" smtClean="0"/>
              <a:t>If one of the beginningless processes has its own intrinsic measure, marking out an infinite number of non-overlapping segments of time, then the initial temporal period must have temporal parts corresponding to these segments.</a:t>
            </a:r>
          </a:p>
          <a:p>
            <a:r>
              <a:rPr lang="en-US" dirty="0" smtClean="0"/>
              <a:t>Conclusion: no simple period can have infinite duration.</a:t>
            </a:r>
            <a:endParaRPr lang="en-US" dirty="0"/>
          </a:p>
        </p:txBody>
      </p:sp>
    </p:spTree>
    <p:extLst>
      <p:ext uri="{BB962C8B-B14F-4D97-AF65-F5344CB8AC3E}">
        <p14:creationId xmlns:p14="http://schemas.microsoft.com/office/powerpoint/2010/main" val="2365869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Beginning to God</a:t>
            </a:r>
            <a:endParaRPr lang="en-US" dirty="0"/>
          </a:p>
        </p:txBody>
      </p:sp>
      <p:sp>
        <p:nvSpPr>
          <p:cNvPr id="3" name="Content Placeholder 2"/>
          <p:cNvSpPr>
            <a:spLocks noGrp="1"/>
          </p:cNvSpPr>
          <p:nvPr>
            <p:ph idx="1"/>
          </p:nvPr>
        </p:nvSpPr>
        <p:spPr/>
        <p:txBody>
          <a:bodyPr/>
          <a:lstStyle/>
          <a:p>
            <a:r>
              <a:rPr lang="en-US" b="1" dirty="0" err="1" smtClean="0"/>
              <a:t>Kalaam</a:t>
            </a:r>
            <a:r>
              <a:rPr lang="en-US" b="1" dirty="0" smtClean="0"/>
              <a:t> </a:t>
            </a:r>
            <a:r>
              <a:rPr lang="en-US" b="1" dirty="0"/>
              <a:t>Causal Principle (KCP): </a:t>
            </a:r>
            <a:r>
              <a:rPr lang="en-US" dirty="0"/>
              <a:t>every entity that has a beginning in time has a cause</a:t>
            </a:r>
            <a:r>
              <a:rPr lang="en-US" dirty="0" smtClean="0"/>
              <a:t>. (Craig 1979)</a:t>
            </a:r>
            <a:endParaRPr lang="en-US" dirty="0"/>
          </a:p>
          <a:p>
            <a:r>
              <a:rPr lang="en-US" dirty="0" smtClean="0"/>
              <a:t>Time itself has a beginning in time.</a:t>
            </a:r>
          </a:p>
          <a:p>
            <a:r>
              <a:rPr lang="en-US" dirty="0" smtClean="0"/>
              <a:t>So, time itself has a cause.</a:t>
            </a:r>
          </a:p>
          <a:p>
            <a:pPr>
              <a:buFont typeface="Courier New"/>
              <a:buChar char="o"/>
            </a:pPr>
            <a:r>
              <a:rPr lang="en-US" dirty="0" smtClean="0"/>
              <a:t>Problem: this presupposes temporal or spacetime </a:t>
            </a:r>
            <a:r>
              <a:rPr lang="en-US" dirty="0" err="1" smtClean="0"/>
              <a:t>substantivalism</a:t>
            </a:r>
            <a:r>
              <a:rPr lang="en-US" dirty="0" smtClean="0"/>
              <a:t>.</a:t>
            </a:r>
            <a:endParaRPr lang="en-US" dirty="0"/>
          </a:p>
        </p:txBody>
      </p:sp>
    </p:spTree>
    <p:extLst>
      <p:ext uri="{BB962C8B-B14F-4D97-AF65-F5344CB8AC3E}">
        <p14:creationId xmlns:p14="http://schemas.microsoft.com/office/powerpoint/2010/main" val="1687943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Cause of the Universe</a:t>
            </a:r>
            <a:endParaRPr lang="en-US" dirty="0"/>
          </a:p>
        </p:txBody>
      </p:sp>
      <p:sp>
        <p:nvSpPr>
          <p:cNvPr id="3" name="Content Placeholder 2"/>
          <p:cNvSpPr>
            <a:spLocks noGrp="1"/>
          </p:cNvSpPr>
          <p:nvPr>
            <p:ph idx="1"/>
          </p:nvPr>
        </p:nvSpPr>
        <p:spPr/>
        <p:txBody>
          <a:bodyPr/>
          <a:lstStyle/>
          <a:p>
            <a:r>
              <a:rPr lang="en-US" dirty="0" smtClean="0"/>
              <a:t>Let the ‘universe’ refer to everything that is wholly located temporally.</a:t>
            </a:r>
          </a:p>
          <a:p>
            <a:r>
              <a:rPr lang="en-US" dirty="0" smtClean="0"/>
              <a:t>Since time has a beginning, it follows that the universe had a beginning in time, and so a cause.</a:t>
            </a:r>
          </a:p>
          <a:p>
            <a:pPr>
              <a:buFont typeface="Courier New"/>
              <a:buChar char="o"/>
            </a:pPr>
            <a:r>
              <a:rPr lang="en-US" dirty="0" smtClean="0"/>
              <a:t>Problem: this assumes mereological universalism.</a:t>
            </a:r>
            <a:endParaRPr lang="en-US" dirty="0"/>
          </a:p>
        </p:txBody>
      </p:sp>
    </p:spTree>
    <p:extLst>
      <p:ext uri="{BB962C8B-B14F-4D97-AF65-F5344CB8AC3E}">
        <p14:creationId xmlns:p14="http://schemas.microsoft.com/office/powerpoint/2010/main" val="38218166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Plural </a:t>
            </a:r>
            <a:r>
              <a:rPr lang="en-US" dirty="0" err="1" smtClean="0"/>
              <a:t>Kalaam</a:t>
            </a:r>
            <a:r>
              <a:rPr lang="en-US" dirty="0" smtClean="0"/>
              <a:t> Principle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Plural </a:t>
            </a:r>
            <a:r>
              <a:rPr lang="en-US" b="1" dirty="0" err="1" smtClean="0"/>
              <a:t>Kalaam</a:t>
            </a:r>
            <a:r>
              <a:rPr lang="en-US" b="1" dirty="0" smtClean="0"/>
              <a:t> </a:t>
            </a:r>
            <a:r>
              <a:rPr lang="en-US" b="1" dirty="0"/>
              <a:t>Causal Principle </a:t>
            </a:r>
            <a:r>
              <a:rPr lang="en-US" b="1" dirty="0" smtClean="0"/>
              <a:t>(PKCP</a:t>
            </a:r>
            <a:r>
              <a:rPr lang="en-US" b="1" dirty="0"/>
              <a:t>):</a:t>
            </a:r>
            <a:r>
              <a:rPr lang="en-US" dirty="0"/>
              <a:t> any entities that jointly have a common beginning in time have some things that cause them (and the latter things are not among the former things)</a:t>
            </a:r>
            <a:r>
              <a:rPr lang="en-US" dirty="0" smtClean="0"/>
              <a:t>.</a:t>
            </a:r>
          </a:p>
          <a:p>
            <a:r>
              <a:rPr lang="en-US" dirty="0" smtClean="0"/>
              <a:t>The universe consists of some things that jointly have a beginning in time, so there must be some things outside the universe that cause them.</a:t>
            </a:r>
          </a:p>
          <a:p>
            <a:pPr>
              <a:buFont typeface="Courier New"/>
              <a:buChar char="o"/>
            </a:pPr>
            <a:r>
              <a:rPr lang="en-US" dirty="0" smtClean="0"/>
              <a:t>Problem: if time exists, is it possible for anything to exist outside of time? Won’t everything have a beginning in time, including God?</a:t>
            </a:r>
            <a:endParaRPr lang="en-US" dirty="0"/>
          </a:p>
        </p:txBody>
      </p:sp>
    </p:spTree>
    <p:extLst>
      <p:ext uri="{BB962C8B-B14F-4D97-AF65-F5344CB8AC3E}">
        <p14:creationId xmlns:p14="http://schemas.microsoft.com/office/powerpoint/2010/main" val="2924127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Scotistic Twist</a:t>
            </a:r>
            <a:endParaRPr lang="en-US" dirty="0"/>
          </a:p>
        </p:txBody>
      </p:sp>
      <p:sp>
        <p:nvSpPr>
          <p:cNvPr id="3" name="Content Placeholder 2"/>
          <p:cNvSpPr>
            <a:spLocks noGrp="1"/>
          </p:cNvSpPr>
          <p:nvPr>
            <p:ph idx="1"/>
          </p:nvPr>
        </p:nvSpPr>
        <p:spPr/>
        <p:txBody>
          <a:bodyPr/>
          <a:lstStyle/>
          <a:p>
            <a:pPr>
              <a:buFont typeface="Wingdings" charset="2"/>
              <a:buChar char="v"/>
            </a:pPr>
            <a:r>
              <a:rPr lang="en-US" b="1" dirty="0" smtClean="0"/>
              <a:t>Scotistic </a:t>
            </a:r>
            <a:r>
              <a:rPr lang="en-US" b="1" dirty="0" err="1" smtClean="0"/>
              <a:t>Kalaam</a:t>
            </a:r>
            <a:r>
              <a:rPr lang="en-US" b="1" dirty="0" smtClean="0"/>
              <a:t> </a:t>
            </a:r>
            <a:r>
              <a:rPr lang="en-US" b="1" dirty="0"/>
              <a:t>Causal Principle.</a:t>
            </a:r>
            <a:r>
              <a:rPr lang="en-US" dirty="0"/>
              <a:t> Any thing or things that begin to exist </a:t>
            </a:r>
            <a:r>
              <a:rPr lang="en-US" i="1" dirty="0"/>
              <a:t>and that could possibly be caused to exist </a:t>
            </a:r>
            <a:r>
              <a:rPr lang="en-US" dirty="0"/>
              <a:t>are in fact caused to exist.</a:t>
            </a:r>
          </a:p>
          <a:p>
            <a:r>
              <a:rPr lang="en-US" dirty="0" smtClean="0"/>
              <a:t>This would give us </a:t>
            </a:r>
            <a:r>
              <a:rPr lang="en-US" dirty="0" err="1" smtClean="0"/>
              <a:t>uncausable</a:t>
            </a:r>
            <a:r>
              <a:rPr lang="en-US" dirty="0" smtClean="0"/>
              <a:t> first causes of all the causable things in the world.</a:t>
            </a:r>
            <a:endParaRPr lang="en-US" dirty="0"/>
          </a:p>
        </p:txBody>
      </p:sp>
    </p:spTree>
    <p:extLst>
      <p:ext uri="{BB962C8B-B14F-4D97-AF65-F5344CB8AC3E}">
        <p14:creationId xmlns:p14="http://schemas.microsoft.com/office/powerpoint/2010/main" val="1637834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Unbounded Version: </a:t>
            </a:r>
            <a:br>
              <a:rPr lang="en-US" dirty="0" smtClean="0"/>
            </a:br>
            <a:r>
              <a:rPr lang="en-US" dirty="0" smtClean="0"/>
              <a:t>Alexander Pruss (2009)</a:t>
            </a:r>
            <a:endParaRPr lang="en-US" dirty="0"/>
          </a:p>
        </p:txBody>
      </p:sp>
      <p:sp>
        <p:nvSpPr>
          <p:cNvPr id="3" name="Content Placeholder 2"/>
          <p:cNvSpPr>
            <a:spLocks noGrp="1"/>
          </p:cNvSpPr>
          <p:nvPr>
            <p:ph idx="1"/>
          </p:nvPr>
        </p:nvSpPr>
        <p:spPr/>
        <p:txBody>
          <a:bodyPr>
            <a:normAutofit fontScale="92500"/>
          </a:bodyPr>
          <a:lstStyle/>
          <a:p>
            <a:r>
              <a:rPr lang="en-US" dirty="0" smtClean="0"/>
              <a:t>1 B.C.: GR #1</a:t>
            </a:r>
          </a:p>
          <a:p>
            <a:r>
              <a:rPr lang="en-US" dirty="0" smtClean="0"/>
              <a:t>2 B.C: GR #2</a:t>
            </a:r>
          </a:p>
          <a:p>
            <a:r>
              <a:rPr lang="en-US" dirty="0"/>
              <a:t>3</a:t>
            </a:r>
            <a:r>
              <a:rPr lang="en-US" dirty="0" smtClean="0"/>
              <a:t> B.C.: GR #3</a:t>
            </a:r>
          </a:p>
          <a:p>
            <a:pPr>
              <a:buNone/>
            </a:pPr>
            <a:r>
              <a:rPr lang="en-US" dirty="0" smtClean="0"/>
              <a:t>  etc.</a:t>
            </a:r>
          </a:p>
          <a:p>
            <a:pPr>
              <a:buNone/>
            </a:pPr>
            <a:r>
              <a:rPr lang="en-US" dirty="0" smtClean="0"/>
              <a:t>Each Grim Reaper issues a death warrant for Fred if and only if no preceding GR has done so.</a:t>
            </a:r>
          </a:p>
          <a:p>
            <a:pPr>
              <a:buNone/>
            </a:pPr>
            <a:r>
              <a:rPr lang="en-US" dirty="0" err="1"/>
              <a:t>alexanderpruss.blogspot.com</a:t>
            </a:r>
            <a:r>
              <a:rPr lang="en-US" dirty="0"/>
              <a:t>/2009/10/from-grim-reaper-paradox-to-</a:t>
            </a:r>
            <a:r>
              <a:rPr lang="en-US" dirty="0" err="1"/>
              <a:t>kalaam.html</a:t>
            </a:r>
            <a:r>
              <a:rPr lang="en-US"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Final Problems</a:t>
            </a:r>
            <a:endParaRPr lang="en-US" dirty="0"/>
          </a:p>
        </p:txBody>
      </p:sp>
      <p:sp>
        <p:nvSpPr>
          <p:cNvPr id="3" name="Content Placeholder 2"/>
          <p:cNvSpPr>
            <a:spLocks noGrp="1"/>
          </p:cNvSpPr>
          <p:nvPr>
            <p:ph idx="1"/>
          </p:nvPr>
        </p:nvSpPr>
        <p:spPr/>
        <p:txBody>
          <a:bodyPr>
            <a:normAutofit/>
          </a:bodyPr>
          <a:lstStyle/>
          <a:p>
            <a:r>
              <a:rPr lang="en-US" dirty="0" smtClean="0"/>
              <a:t>Problem 1: The </a:t>
            </a:r>
            <a:r>
              <a:rPr lang="en-US" dirty="0" err="1" smtClean="0"/>
              <a:t>Kalaam</a:t>
            </a:r>
            <a:r>
              <a:rPr lang="en-US" dirty="0" smtClean="0"/>
              <a:t> Causal principles are in conflict with the Patchwork principles.</a:t>
            </a:r>
          </a:p>
          <a:p>
            <a:r>
              <a:rPr lang="en-US" dirty="0" smtClean="0"/>
              <a:t>Given Patchwork, we could construct a world in which events occur without being preceded by appropriate causes.</a:t>
            </a:r>
          </a:p>
        </p:txBody>
      </p:sp>
    </p:spTree>
    <p:extLst>
      <p:ext uri="{BB962C8B-B14F-4D97-AF65-F5344CB8AC3E}">
        <p14:creationId xmlns:p14="http://schemas.microsoft.com/office/powerpoint/2010/main" val="258437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Possible Solutions</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The </a:t>
            </a:r>
            <a:r>
              <a:rPr lang="en-US" dirty="0" err="1"/>
              <a:t>Kalaam</a:t>
            </a:r>
            <a:r>
              <a:rPr lang="en-US" dirty="0"/>
              <a:t> principles are not metaphysically necessary. They hold in the actual world and all nearby worlds.</a:t>
            </a:r>
          </a:p>
          <a:p>
            <a:pPr lvl="1"/>
            <a:r>
              <a:rPr lang="en-US" dirty="0"/>
              <a:t>Add a causal proviso to the Patchwork principles. The revised Patchwork would still apply to the GR scenario, since no causal principle is violated</a:t>
            </a:r>
            <a:r>
              <a:rPr lang="en-US" dirty="0" smtClean="0"/>
              <a:t>.</a:t>
            </a:r>
          </a:p>
          <a:p>
            <a:pPr lvl="1"/>
            <a:r>
              <a:rPr lang="en-US" dirty="0" smtClean="0"/>
              <a:t>The constructed worlds are really possible, after all, since God exists in every possible world and can timelessly and directly cause each event (by a miracle, if necessary).</a:t>
            </a:r>
            <a:endParaRPr lang="en-US" dirty="0"/>
          </a:p>
          <a:p>
            <a:endParaRPr lang="en-US" dirty="0"/>
          </a:p>
        </p:txBody>
      </p:sp>
    </p:spTree>
    <p:extLst>
      <p:ext uri="{BB962C8B-B14F-4D97-AF65-F5344CB8AC3E}">
        <p14:creationId xmlns:p14="http://schemas.microsoft.com/office/powerpoint/2010/main" val="5110284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Problem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Given relativity, there is a loophole to the </a:t>
            </a:r>
            <a:r>
              <a:rPr lang="en-US" dirty="0" err="1" smtClean="0"/>
              <a:t>Kalam</a:t>
            </a:r>
            <a:r>
              <a:rPr lang="en-US" dirty="0" smtClean="0"/>
              <a:t> argument.</a:t>
            </a:r>
          </a:p>
          <a:p>
            <a:r>
              <a:rPr lang="en-US" dirty="0" smtClean="0"/>
              <a:t>We can deduce that every event has a finite past. Let’s assume that that means (in relativistic terms) that every event has a finite past time cone.</a:t>
            </a:r>
          </a:p>
          <a:p>
            <a:r>
              <a:rPr lang="en-US" dirty="0" smtClean="0"/>
              <a:t>However, it is consistent with that hypothesis that the universe as a whole has an infinite past, with different regions having different lengths of history, with no upper bound.</a:t>
            </a:r>
            <a:endParaRPr lang="en-US" dirty="0"/>
          </a:p>
        </p:txBody>
      </p:sp>
    </p:spTree>
    <p:extLst>
      <p:ext uri="{BB962C8B-B14F-4D97-AF65-F5344CB8AC3E}">
        <p14:creationId xmlns:p14="http://schemas.microsoft.com/office/powerpoint/2010/main" val="486333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Big Bangs</a:t>
            </a:r>
            <a:endParaRPr lang="en-US" dirty="0"/>
          </a:p>
        </p:txBody>
      </p:sp>
      <p:sp>
        <p:nvSpPr>
          <p:cNvPr id="3" name="Content Placeholder 2"/>
          <p:cNvSpPr>
            <a:spLocks noGrp="1"/>
          </p:cNvSpPr>
          <p:nvPr>
            <p:ph idx="1"/>
          </p:nvPr>
        </p:nvSpPr>
        <p:spPr/>
        <p:txBody>
          <a:bodyPr/>
          <a:lstStyle/>
          <a:p>
            <a:r>
              <a:rPr lang="en-US" dirty="0" smtClean="0"/>
              <a:t>However, such a relativistic model would be one in which there were many big bang events (rather than just one), “mini big bangs,” each with no temporally prior period (within the bang’s backward time cone), and so no cause within time.</a:t>
            </a:r>
          </a:p>
          <a:p>
            <a:r>
              <a:rPr lang="en-US" dirty="0" smtClean="0"/>
              <a:t>Thus, we would still need God as the timeless cause of each of the local Big Bang events.</a:t>
            </a:r>
          </a:p>
        </p:txBody>
      </p:sp>
    </p:spTree>
    <p:extLst>
      <p:ext uri="{BB962C8B-B14F-4D97-AF65-F5344CB8AC3E}">
        <p14:creationId xmlns:p14="http://schemas.microsoft.com/office/powerpoint/2010/main" val="341052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Some GR has acted</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Assumption for reductio: no GR has acted at any time.</a:t>
            </a:r>
          </a:p>
          <a:p>
            <a:pPr marL="514350" indent="-514350">
              <a:buFont typeface="+mj-lt"/>
              <a:buAutoNum type="arabicPeriod"/>
            </a:pPr>
            <a:r>
              <a:rPr lang="en-US" dirty="0" smtClean="0"/>
              <a:t>Consider any GR #</a:t>
            </a:r>
            <a:r>
              <a:rPr lang="en-US" dirty="0" err="1" smtClean="0"/>
              <a:t>n</a:t>
            </a:r>
            <a:r>
              <a:rPr lang="en-US" dirty="0" smtClean="0"/>
              <a:t>.</a:t>
            </a:r>
          </a:p>
          <a:p>
            <a:pPr marL="514350" indent="-514350">
              <a:buFont typeface="+mj-lt"/>
              <a:buAutoNum type="arabicPeriod"/>
            </a:pPr>
            <a:r>
              <a:rPr lang="en-US" dirty="0" smtClean="0"/>
              <a:t> By hypothesis, no GR with number greater than </a:t>
            </a:r>
            <a:r>
              <a:rPr lang="en-US" dirty="0" err="1" smtClean="0"/>
              <a:t>n</a:t>
            </a:r>
            <a:r>
              <a:rPr lang="en-US" dirty="0" smtClean="0"/>
              <a:t> has acted.</a:t>
            </a:r>
          </a:p>
          <a:p>
            <a:pPr marL="514350" indent="-514350">
              <a:buFont typeface="+mj-lt"/>
              <a:buAutoNum type="arabicPeriod"/>
            </a:pPr>
            <a:r>
              <a:rPr lang="en-US" dirty="0" smtClean="0"/>
              <a:t>By the definition of the GR role, if no GR with number greater than </a:t>
            </a:r>
            <a:r>
              <a:rPr lang="en-US" dirty="0" err="1" smtClean="0"/>
              <a:t>n</a:t>
            </a:r>
            <a:r>
              <a:rPr lang="en-US" dirty="0" smtClean="0"/>
              <a:t> has acted, then GR #</a:t>
            </a:r>
            <a:r>
              <a:rPr lang="en-US" dirty="0" err="1" smtClean="0"/>
              <a:t>n</a:t>
            </a:r>
            <a:r>
              <a:rPr lang="en-US" dirty="0" smtClean="0"/>
              <a:t> has issued a death warrant.</a:t>
            </a:r>
          </a:p>
          <a:p>
            <a:pPr marL="514350" indent="-514350">
              <a:buFont typeface="+mj-lt"/>
              <a:buAutoNum type="arabicPeriod"/>
            </a:pPr>
            <a:r>
              <a:rPr lang="en-US" dirty="0" smtClean="0"/>
              <a:t>So, </a:t>
            </a:r>
            <a:r>
              <a:rPr lang="en-US" dirty="0" err="1" smtClean="0"/>
              <a:t>GR#n</a:t>
            </a:r>
            <a:r>
              <a:rPr lang="en-US" dirty="0" smtClean="0"/>
              <a:t> has acted.</a:t>
            </a:r>
          </a:p>
          <a:p>
            <a:pPr marL="514350" indent="-514350">
              <a:buFont typeface="+mj-lt"/>
              <a:buAutoNum type="arabicPeriod"/>
            </a:pPr>
            <a:r>
              <a:rPr lang="en-US" dirty="0" smtClean="0"/>
              <a:t>Contradiction.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no GR has acted</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From previous proof, we know that some GR has acted. Say, GR #</a:t>
            </a:r>
            <a:r>
              <a:rPr lang="en-US" dirty="0" err="1" smtClean="0"/>
              <a:t>n</a:t>
            </a:r>
            <a:r>
              <a:rPr lang="en-US" dirty="0" smtClean="0"/>
              <a:t>.</a:t>
            </a:r>
          </a:p>
          <a:p>
            <a:pPr marL="514350" indent="-514350">
              <a:buFont typeface="+mj-lt"/>
              <a:buAutoNum type="arabicPeriod"/>
            </a:pPr>
            <a:r>
              <a:rPr lang="en-US" dirty="0" smtClean="0"/>
              <a:t>By the definition of the GR role, if GR #</a:t>
            </a:r>
            <a:r>
              <a:rPr lang="en-US" dirty="0" err="1" smtClean="0"/>
              <a:t>n</a:t>
            </a:r>
            <a:r>
              <a:rPr lang="en-US" dirty="0" smtClean="0"/>
              <a:t> has acted, then no GR #</a:t>
            </a:r>
            <a:r>
              <a:rPr lang="en-US" dirty="0" err="1" smtClean="0"/>
              <a:t>m</a:t>
            </a:r>
            <a:r>
              <a:rPr lang="en-US" dirty="0" smtClean="0"/>
              <a:t>, with </a:t>
            </a:r>
            <a:r>
              <a:rPr lang="en-US" dirty="0" err="1" smtClean="0"/>
              <a:t>m</a:t>
            </a:r>
            <a:r>
              <a:rPr lang="en-US" dirty="0" smtClean="0"/>
              <a:t> &gt; </a:t>
            </a:r>
            <a:r>
              <a:rPr lang="en-US" dirty="0" err="1" smtClean="0"/>
              <a:t>n</a:t>
            </a:r>
            <a:r>
              <a:rPr lang="en-US" dirty="0" smtClean="0"/>
              <a:t> has acted.</a:t>
            </a:r>
          </a:p>
          <a:p>
            <a:pPr marL="514350" indent="-514350">
              <a:buFont typeface="+mj-lt"/>
              <a:buAutoNum type="arabicPeriod"/>
            </a:pPr>
            <a:r>
              <a:rPr lang="en-US" dirty="0" smtClean="0"/>
              <a:t>So, no GR #</a:t>
            </a:r>
            <a:r>
              <a:rPr lang="en-US" dirty="0" err="1" smtClean="0"/>
              <a:t>m</a:t>
            </a:r>
            <a:r>
              <a:rPr lang="en-US" dirty="0" smtClean="0"/>
              <a:t>, with </a:t>
            </a:r>
            <a:r>
              <a:rPr lang="en-US" dirty="0" err="1" smtClean="0"/>
              <a:t>m</a:t>
            </a:r>
            <a:r>
              <a:rPr lang="en-US" dirty="0" smtClean="0"/>
              <a:t> &gt; </a:t>
            </a:r>
            <a:r>
              <a:rPr lang="en-US" dirty="0" err="1" smtClean="0"/>
              <a:t>n</a:t>
            </a:r>
            <a:r>
              <a:rPr lang="en-US" dirty="0" smtClean="0"/>
              <a:t> has acted. (1, 2)</a:t>
            </a:r>
          </a:p>
          <a:p>
            <a:pPr marL="514350" indent="-514350">
              <a:buFont typeface="+mj-lt"/>
              <a:buAutoNum type="arabicPeriod"/>
            </a:pPr>
            <a:r>
              <a:rPr lang="en-US" dirty="0" smtClean="0"/>
              <a:t>So, no GR #</a:t>
            </a:r>
            <a:r>
              <a:rPr lang="en-US" dirty="0" err="1" smtClean="0"/>
              <a:t>m</a:t>
            </a:r>
            <a:r>
              <a:rPr lang="en-US" dirty="0" smtClean="0"/>
              <a:t>, with </a:t>
            </a:r>
            <a:r>
              <a:rPr lang="en-US" dirty="0" err="1" smtClean="0"/>
              <a:t>m</a:t>
            </a:r>
            <a:r>
              <a:rPr lang="en-US" dirty="0" smtClean="0"/>
              <a:t> &gt; n+1 has acted. (3)</a:t>
            </a:r>
          </a:p>
          <a:p>
            <a:pPr marL="514350" indent="-514350">
              <a:buFont typeface="+mj-lt"/>
              <a:buAutoNum type="arabicPeriod"/>
            </a:pPr>
            <a:r>
              <a:rPr lang="en-US" dirty="0" smtClean="0"/>
              <a:t>By definition of the GR role, if no </a:t>
            </a:r>
            <a:r>
              <a:rPr lang="en-US" dirty="0" err="1" smtClean="0"/>
              <a:t>m</a:t>
            </a:r>
            <a:r>
              <a:rPr lang="en-US" dirty="0" smtClean="0"/>
              <a:t> &gt; n+1 has acted, then GR #n+1 has acted. So, GR#n+1 has acted. (4)</a:t>
            </a:r>
          </a:p>
          <a:p>
            <a:pPr marL="514350" indent="-514350">
              <a:buFont typeface="+mj-lt"/>
              <a:buAutoNum type="arabicPeriod"/>
            </a:pPr>
            <a:r>
              <a:rPr lang="en-US" dirty="0" smtClean="0"/>
              <a:t>But, n+1&gt; </a:t>
            </a:r>
            <a:r>
              <a:rPr lang="en-US" dirty="0" err="1" smtClean="0"/>
              <a:t>n</a:t>
            </a:r>
            <a:r>
              <a:rPr lang="en-US" dirty="0" smtClean="0"/>
              <a:t>. Contradiction. (3, 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do with paradoxes?</a:t>
            </a:r>
            <a:endParaRPr lang="en-US" dirty="0"/>
          </a:p>
        </p:txBody>
      </p:sp>
      <p:sp>
        <p:nvSpPr>
          <p:cNvPr id="3" name="Content Placeholder 2"/>
          <p:cNvSpPr>
            <a:spLocks noGrp="1"/>
          </p:cNvSpPr>
          <p:nvPr>
            <p:ph idx="1"/>
          </p:nvPr>
        </p:nvSpPr>
        <p:spPr/>
        <p:txBody>
          <a:bodyPr>
            <a:normAutofit lnSpcReduction="10000"/>
          </a:bodyPr>
          <a:lstStyle/>
          <a:p>
            <a:r>
              <a:rPr lang="en-US" dirty="0" smtClean="0"/>
              <a:t>Contradictions cannot be true.</a:t>
            </a:r>
          </a:p>
          <a:p>
            <a:r>
              <a:rPr lang="en-US" dirty="0" smtClean="0"/>
              <a:t>So, there is no possible world in which the Grim Reaper scenario is realized.</a:t>
            </a:r>
          </a:p>
          <a:p>
            <a:r>
              <a:rPr lang="en-US" dirty="0" smtClean="0"/>
              <a:t>Nonetheless, the possibility of the Grim Reaper scenario follows from some quite plausible assumptions (including the assumption that an infinite past is possible).</a:t>
            </a:r>
          </a:p>
          <a:p>
            <a:r>
              <a:rPr lang="en-US" dirty="0" smtClean="0"/>
              <a:t>The paradox demonstrates that at least one of these assumptions must be false.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might lead us to think (initially) that the GR story is possible?</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Assume that a simple, one-step GR scenario is possible.</a:t>
            </a:r>
          </a:p>
          <a:p>
            <a:pPr marL="514350" indent="-514350">
              <a:buFont typeface="+mj-lt"/>
              <a:buAutoNum type="arabicPeriod"/>
            </a:pPr>
            <a:r>
              <a:rPr lang="en-US" dirty="0" smtClean="0"/>
              <a:t>Assume that an infinite past (either bounded or unbounded) is possible.</a:t>
            </a:r>
          </a:p>
          <a:p>
            <a:pPr marL="514350" indent="-514350">
              <a:buFont typeface="+mj-lt"/>
              <a:buAutoNum type="arabicPeriod"/>
            </a:pPr>
            <a:r>
              <a:rPr lang="en-US" dirty="0" smtClean="0"/>
              <a:t>Assume an appropriate version of David Lewis’s Patchwork Principle.</a:t>
            </a:r>
          </a:p>
          <a:p>
            <a:pPr marL="514350" indent="-514350">
              <a:buFont typeface="+mj-lt"/>
              <a:buAutoNum type="arabicPeriod"/>
            </a:pPr>
            <a:r>
              <a:rPr lang="en-US" dirty="0" smtClean="0"/>
              <a:t>Assume that powers and dispositions are intrinsic to things at times.</a:t>
            </a:r>
          </a:p>
          <a:p>
            <a:pPr marL="514350" indent="-514350"/>
            <a:r>
              <a:rPr lang="en-US" dirty="0" smtClean="0"/>
              <a:t>From these four assumptions, the possibility of the infinitary GR stories follows. So, one of them must be false.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Paradoxes</a:t>
            </a:r>
            <a:endParaRPr lang="en-US" dirty="0"/>
          </a:p>
        </p:txBody>
      </p:sp>
      <p:sp>
        <p:nvSpPr>
          <p:cNvPr id="3" name="Content Placeholder 2"/>
          <p:cNvSpPr>
            <a:spLocks noGrp="1"/>
          </p:cNvSpPr>
          <p:nvPr>
            <p:ph idx="1"/>
          </p:nvPr>
        </p:nvSpPr>
        <p:spPr/>
        <p:txBody>
          <a:bodyPr/>
          <a:lstStyle/>
          <a:p>
            <a:r>
              <a:rPr lang="en-US" dirty="0" smtClean="0"/>
              <a:t>When we find an inconsistent set of very plausible principles, we must decide which is the weakest link and reject it.</a:t>
            </a:r>
          </a:p>
          <a:p>
            <a:r>
              <a:rPr lang="en-US" dirty="0" smtClean="0"/>
              <a:t>In this case, the weakest link is the possible infinity of the past. </a:t>
            </a:r>
          </a:p>
          <a:p>
            <a:pPr lvl="1"/>
            <a:r>
              <a:rPr lang="en-US" dirty="0" smtClean="0"/>
              <a:t>We have no verified examples of such a thing.</a:t>
            </a:r>
          </a:p>
          <a:p>
            <a:pPr lvl="1"/>
            <a:r>
              <a:rPr lang="en-US" dirty="0" smtClean="0"/>
              <a:t>Its very possibility has often been challenged in the history of philosophy. E.g., the </a:t>
            </a:r>
            <a:r>
              <a:rPr lang="en-US" dirty="0" err="1" smtClean="0"/>
              <a:t>kalaam</a:t>
            </a:r>
            <a:r>
              <a:rPr lang="en-US" dirty="0" smtClean="0"/>
              <a:t> philosophers.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1585</TotalTime>
  <Words>3085</Words>
  <Application>Microsoft Macintosh PowerPoint</Application>
  <PresentationFormat>On-screen Show (4:3)</PresentationFormat>
  <Paragraphs>186</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Courier New</vt:lpstr>
      <vt:lpstr>Wingdings</vt:lpstr>
      <vt:lpstr>Office Theme</vt:lpstr>
      <vt:lpstr>Benardete’s Grim Reaper Paradox and the Necessary Finitude of Time </vt:lpstr>
      <vt:lpstr>The Grim Reaper  Jose Benardete’s Infinity: An Essay in Metaphysics (1964)</vt:lpstr>
      <vt:lpstr>PowerPoint Presentation</vt:lpstr>
      <vt:lpstr>The Unbounded Version:  Alexander Pruss (2009)</vt:lpstr>
      <vt:lpstr>Proof: Some GR has acted</vt:lpstr>
      <vt:lpstr>Proof: no GR has acted</vt:lpstr>
      <vt:lpstr>What do we do with paradoxes?</vt:lpstr>
      <vt:lpstr>What might lead us to think (initially) that the GR story is possible?</vt:lpstr>
      <vt:lpstr>Responding to Paradoxes</vt:lpstr>
      <vt:lpstr>The Inconsistent Set</vt:lpstr>
      <vt:lpstr>Proposition 2: A Patchwork Principle</vt:lpstr>
      <vt:lpstr>The Patchwork Idea</vt:lpstr>
      <vt:lpstr>The Patchwork Idea</vt:lpstr>
      <vt:lpstr>Infinitary Patchwork Principle</vt:lpstr>
      <vt:lpstr>Proposition 3: Intrinsicality of Powers</vt:lpstr>
      <vt:lpstr>Proposition 4: Possible Infinity of the Past</vt:lpstr>
      <vt:lpstr>The Weakest Link</vt:lpstr>
      <vt:lpstr>Objections to the Intrinsicality of the Reaper Scenario</vt:lpstr>
      <vt:lpstr>Is the GR rule intrinsic to the Reaper?</vt:lpstr>
      <vt:lpstr>The Signaling Story</vt:lpstr>
      <vt:lpstr>Powers and Dispositions</vt:lpstr>
      <vt:lpstr>Intrinsicality of Dispositions</vt:lpstr>
      <vt:lpstr>Metaphysical Accounts of Powers</vt:lpstr>
      <vt:lpstr>Primitivism and the Nomic Account</vt:lpstr>
      <vt:lpstr>The Neo-Humean Way Out</vt:lpstr>
      <vt:lpstr>Other objections?</vt:lpstr>
      <vt:lpstr>A Second “Prussian” Paradox</vt:lpstr>
      <vt:lpstr>Second Stage</vt:lpstr>
      <vt:lpstr>The Magic Strategy is Magical</vt:lpstr>
      <vt:lpstr>Contradiction!</vt:lpstr>
      <vt:lpstr>Must Time have a Beginning?</vt:lpstr>
      <vt:lpstr>A Simple but Infinite Past?</vt:lpstr>
      <vt:lpstr>A Dilemma</vt:lpstr>
      <vt:lpstr>Second Horn</vt:lpstr>
      <vt:lpstr>Second Horn of the Second Horn</vt:lpstr>
      <vt:lpstr>From Beginning to God</vt:lpstr>
      <vt:lpstr>The Cause of the Universe</vt:lpstr>
      <vt:lpstr>A Plural Kalaam Principle</vt:lpstr>
      <vt:lpstr>A Scotistic Twist</vt:lpstr>
      <vt:lpstr>Two Final Problems</vt:lpstr>
      <vt:lpstr>Three Possible Solutions</vt:lpstr>
      <vt:lpstr>One Last Problem</vt:lpstr>
      <vt:lpstr>Multiple Big Bangs</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and Paradox</dc:title>
  <dc:creator>UT</dc:creator>
  <cp:lastModifiedBy>Microsoft Office User</cp:lastModifiedBy>
  <cp:revision>17</cp:revision>
  <dcterms:created xsi:type="dcterms:W3CDTF">2011-04-05T13:11:03Z</dcterms:created>
  <dcterms:modified xsi:type="dcterms:W3CDTF">2017-12-04T19:06:49Z</dcterms:modified>
</cp:coreProperties>
</file>